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8" r:id="rId3"/>
    <p:sldId id="261" r:id="rId4"/>
    <p:sldId id="291" r:id="rId5"/>
    <p:sldId id="289" r:id="rId6"/>
    <p:sldId id="290" r:id="rId7"/>
    <p:sldId id="292" r:id="rId8"/>
    <p:sldId id="293" r:id="rId9"/>
    <p:sldId id="262" r:id="rId10"/>
    <p:sldId id="294" r:id="rId11"/>
    <p:sldId id="295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80" r:id="rId21"/>
    <p:sldId id="286" r:id="rId2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CCD6E0"/>
    <a:srgbClr val="FFCC00"/>
    <a:srgbClr val="8C0000"/>
    <a:srgbClr val="626000"/>
    <a:srgbClr val="FF9933"/>
    <a:srgbClr val="80808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2" autoAdjust="0"/>
    <p:restoredTop sz="56401" autoAdjust="0"/>
  </p:normalViewPr>
  <p:slideViewPr>
    <p:cSldViewPr snapToGrid="0">
      <p:cViewPr varScale="1">
        <p:scale>
          <a:sx n="47" d="100"/>
          <a:sy n="47" d="100"/>
        </p:scale>
        <p:origin x="1824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66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3029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solidFill>
                  <a:srgbClr val="00245B"/>
                </a:solidFill>
                <a:latin typeface="Verdana" panose="020B0604030504040204" pitchFamily="34" charset="0"/>
              </a:defRPr>
            </a:lvl1pPr>
          </a:lstStyle>
          <a:p>
            <a:fld id="{A7C4C323-5A53-46B8-8FBC-9C000BB2233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460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Times New Roman" panose="02020603050405020304" pitchFamily="18" charset="0"/>
              </a:defRPr>
            </a:lvl1pPr>
          </a:lstStyle>
          <a:p>
            <a:fld id="{48B748B1-EBB1-41E1-AF3D-185ADA49D6D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1922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954574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465" y="4715408"/>
            <a:ext cx="5743708" cy="4929224"/>
          </a:xfrm>
        </p:spPr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48630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08274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1635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84300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48461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50443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41238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07426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777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010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748B1-EBB1-41E1-AF3D-185ADA49D6DC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80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7733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9827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2981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6684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465" y="4715408"/>
            <a:ext cx="5887724" cy="5001232"/>
          </a:xfrm>
        </p:spPr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44433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374501" y="4715408"/>
            <a:ext cx="6192688" cy="5001232"/>
          </a:xfrm>
        </p:spPr>
        <p:txBody>
          <a:bodyPr>
            <a:normAutofit/>
          </a:bodyPr>
          <a:lstStyle/>
          <a:p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488619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4616450"/>
            <a:ext cx="6467475" cy="1057275"/>
          </a:xfrm>
        </p:spPr>
        <p:txBody>
          <a:bodyPr lIns="360000"/>
          <a:lstStyle>
            <a:lvl1pPr>
              <a:defRPr sz="2000" b="1" smtClean="0">
                <a:solidFill>
                  <a:srgbClr val="0066CC"/>
                </a:solidFill>
              </a:defRPr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88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3600" smtClean="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b="1"/>
            </a:lvl1pPr>
          </a:lstStyle>
          <a:p>
            <a:r>
              <a:rPr lang="de-DE"/>
              <a:t>Fachbereich, Titel, Datum</a:t>
            </a: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3"/>
            <a:ext cx="9144000" cy="192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SS 2014: VL 12400: Bildungs- und Erziehungsprozesse reflektieren und gestalten: Prof. Dr. Inka Bormann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18417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838200"/>
            <a:ext cx="2160587" cy="54784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838200"/>
            <a:ext cx="6329363" cy="547846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9071937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SS 2014: VL 12400: Bildungs- und Erziehungsprozesse reflektieren und gestalten: Prof. Dr. Inka Bormann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53805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SS 2014: VL 12400: Bildungs- und Erziehungsprozesse reflektieren und gestalten: Prof. Dr. Inka Bormann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02432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SS 2014: VL 12400: Bildungs- und Erziehungsprozesse reflektieren und gestalten: Prof. Dr. Inka Bormann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09675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94102344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SS 2014: VL 12400: Bildungs- und Erziehungsprozesse reflektieren und gestalten: Prof. Dr. Inka Bormann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6667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SS 2014: VL 12400: Bormann: Bildungs- und Erziehungsprozesse reflektieren und gestalten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064784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870205288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4500476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3"/>
            <a:ext cx="9144000" cy="192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19250"/>
            <a:ext cx="8642350" cy="48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946150"/>
            <a:ext cx="86423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627813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16189E3-FAFC-4131-9CBF-18EF01CFC19A}" type="slidenum">
              <a:rPr lang="de-DE" sz="1000" b="1">
                <a:solidFill>
                  <a:srgbClr val="5F5F5F"/>
                </a:solidFill>
              </a:rPr>
              <a:pPr algn="r" eaLnBrk="1" hangingPunct="1"/>
              <a:t>‹Nr.›</a:t>
            </a:fld>
            <a:endParaRPr lang="de-DE" sz="1000" b="1">
              <a:solidFill>
                <a:srgbClr val="5F5F5F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294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5F5F5F"/>
                </a:solidFill>
              </a:defRPr>
            </a:lvl1pPr>
          </a:lstStyle>
          <a:p>
            <a:r>
              <a:rPr lang="de-DE" dirty="0"/>
              <a:t>Titel, Datum</a:t>
            </a: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9" r:id="rId2"/>
    <p:sldLayoutId id="2147483688" r:id="rId3"/>
    <p:sldLayoutId id="2147483687" r:id="rId4"/>
    <p:sldLayoutId id="2147483686" r:id="rId5"/>
    <p:sldLayoutId id="2147483685" r:id="rId6"/>
    <p:sldLayoutId id="2147483684" r:id="rId7"/>
    <p:sldLayoutId id="2147483683" r:id="rId8"/>
    <p:sldLayoutId id="2147483682" r:id="rId9"/>
    <p:sldLayoutId id="2147483681" r:id="rId10"/>
    <p:sldLayoutId id="2147483680" r:id="rId11"/>
  </p:sldLayoutIdLst>
  <p:transition spd="slow"/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900" indent="-1889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1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3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7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9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5.jpeg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5.jpe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5.jpeg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Every day practices and </a:t>
            </a:r>
            <a:r>
              <a:rPr lang="en-US" dirty="0" smtClean="0"/>
              <a:t>knowledge. How to call whom for participation?</a:t>
            </a:r>
            <a:endParaRPr lang="de-DE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Inka Bormann</a:t>
            </a:r>
            <a:endParaRPr lang="de-DE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WHY</a:t>
            </a:r>
            <a:br>
              <a:rPr lang="de-DE" dirty="0" smtClean="0"/>
            </a:br>
            <a:r>
              <a:rPr lang="de-DE" dirty="0" smtClean="0"/>
              <a:t>Relation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knowledge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practices</a:t>
            </a:r>
            <a:r>
              <a:rPr lang="de-DE" dirty="0"/>
              <a:t>	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But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a German </a:t>
            </a:r>
            <a:r>
              <a:rPr lang="de-DE" dirty="0" err="1" smtClean="0"/>
              <a:t>wide</a:t>
            </a:r>
            <a:r>
              <a:rPr lang="de-DE" dirty="0" smtClean="0"/>
              <a:t> </a:t>
            </a:r>
            <a:r>
              <a:rPr lang="de-DE" dirty="0" err="1" smtClean="0"/>
              <a:t>representative</a:t>
            </a:r>
            <a:r>
              <a:rPr lang="de-DE" dirty="0" smtClean="0"/>
              <a:t> </a:t>
            </a:r>
            <a:r>
              <a:rPr lang="de-DE" dirty="0" err="1" smtClean="0"/>
              <a:t>study</a:t>
            </a:r>
            <a:r>
              <a:rPr lang="de-DE" dirty="0" smtClean="0"/>
              <a:t> on environmental </a:t>
            </a:r>
            <a:r>
              <a:rPr lang="de-DE" dirty="0" err="1" smtClean="0"/>
              <a:t>consciousness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do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members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HEI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gained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study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experts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all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world</a:t>
            </a:r>
            <a:r>
              <a:rPr lang="de-DE" dirty="0" smtClean="0"/>
              <a:t>?</a:t>
            </a:r>
          </a:p>
          <a:p>
            <a:r>
              <a:rPr lang="de-DE" dirty="0"/>
              <a:t>	</a:t>
            </a:r>
            <a:endParaRPr lang="de-DE" dirty="0" smtClean="0"/>
          </a:p>
          <a:p>
            <a:r>
              <a:rPr lang="de-DE" i="1" dirty="0" smtClean="0"/>
              <a:t>	</a:t>
            </a:r>
            <a:r>
              <a:rPr lang="de-DE" i="1" dirty="0" err="1" smtClean="0"/>
              <a:t>We</a:t>
            </a:r>
            <a:r>
              <a:rPr lang="de-DE" i="1" dirty="0" smtClean="0"/>
              <a:t> </a:t>
            </a:r>
            <a:r>
              <a:rPr lang="de-DE" i="1" dirty="0" err="1" smtClean="0"/>
              <a:t>assume</a:t>
            </a:r>
            <a:r>
              <a:rPr lang="de-DE" i="1" dirty="0" smtClean="0"/>
              <a:t>, </a:t>
            </a:r>
            <a:r>
              <a:rPr lang="de-DE" i="1" dirty="0" err="1" smtClean="0"/>
              <a:t>that</a:t>
            </a:r>
            <a:r>
              <a:rPr lang="de-DE" i="1" dirty="0" smtClean="0"/>
              <a:t> at least </a:t>
            </a:r>
            <a:r>
              <a:rPr lang="de-DE" i="1" dirty="0" err="1" smtClean="0"/>
              <a:t>some</a:t>
            </a:r>
            <a:r>
              <a:rPr lang="de-DE" i="1" dirty="0" smtClean="0"/>
              <a:t> </a:t>
            </a:r>
            <a:r>
              <a:rPr lang="de-DE" i="1" dirty="0" err="1" smtClean="0"/>
              <a:t>of</a:t>
            </a:r>
            <a:r>
              <a:rPr lang="de-DE" i="1" dirty="0" smtClean="0"/>
              <a:t> </a:t>
            </a:r>
            <a:r>
              <a:rPr lang="de-DE" i="1" dirty="0" err="1" smtClean="0"/>
              <a:t>these</a:t>
            </a:r>
            <a:r>
              <a:rPr lang="de-DE" i="1" dirty="0" smtClean="0"/>
              <a:t> </a:t>
            </a:r>
            <a:r>
              <a:rPr lang="de-DE" i="1" dirty="0" err="1" smtClean="0"/>
              <a:t>every</a:t>
            </a:r>
            <a:r>
              <a:rPr lang="de-DE" i="1" dirty="0" smtClean="0"/>
              <a:t> </a:t>
            </a:r>
            <a:r>
              <a:rPr lang="de-DE" i="1" dirty="0" err="1" smtClean="0"/>
              <a:t>day</a:t>
            </a:r>
            <a:r>
              <a:rPr lang="de-DE" i="1" dirty="0" smtClean="0"/>
              <a:t> </a:t>
            </a:r>
            <a:r>
              <a:rPr lang="de-DE" i="1" dirty="0" err="1" smtClean="0"/>
              <a:t>life</a:t>
            </a:r>
            <a:r>
              <a:rPr lang="de-DE" i="1" dirty="0" smtClean="0"/>
              <a:t> style </a:t>
            </a:r>
            <a:r>
              <a:rPr lang="de-DE" i="1" dirty="0" err="1" smtClean="0"/>
              <a:t>types</a:t>
            </a:r>
            <a:endParaRPr lang="de-DE" i="1" dirty="0"/>
          </a:p>
          <a:p>
            <a:r>
              <a:rPr lang="de-DE" i="1" dirty="0" smtClean="0"/>
              <a:t>	</a:t>
            </a:r>
            <a:r>
              <a:rPr lang="de-DE" i="1" dirty="0" err="1" smtClean="0"/>
              <a:t>are</a:t>
            </a:r>
            <a:r>
              <a:rPr lang="de-DE" i="1" dirty="0" smtClean="0"/>
              <a:t> </a:t>
            </a:r>
            <a:r>
              <a:rPr lang="de-DE" i="1" dirty="0" err="1" smtClean="0"/>
              <a:t>to</a:t>
            </a:r>
            <a:r>
              <a:rPr lang="de-DE" i="1" dirty="0" smtClean="0"/>
              <a:t> </a:t>
            </a:r>
            <a:r>
              <a:rPr lang="de-DE" i="1" dirty="0" err="1" smtClean="0"/>
              <a:t>be</a:t>
            </a:r>
            <a:r>
              <a:rPr lang="de-DE" i="1" dirty="0" smtClean="0"/>
              <a:t> </a:t>
            </a:r>
            <a:r>
              <a:rPr lang="de-DE" i="1" dirty="0" err="1" smtClean="0"/>
              <a:t>found</a:t>
            </a:r>
            <a:r>
              <a:rPr lang="de-DE" i="1" dirty="0" smtClean="0"/>
              <a:t> </a:t>
            </a:r>
            <a:r>
              <a:rPr lang="de-DE" i="1" dirty="0" err="1" smtClean="0"/>
              <a:t>among</a:t>
            </a:r>
            <a:r>
              <a:rPr lang="de-DE" i="1" dirty="0" smtClean="0"/>
              <a:t> </a:t>
            </a:r>
            <a:r>
              <a:rPr lang="de-DE" i="1" dirty="0" err="1" smtClean="0"/>
              <a:t>the</a:t>
            </a:r>
            <a:r>
              <a:rPr lang="de-DE" i="1" dirty="0" smtClean="0"/>
              <a:t> </a:t>
            </a:r>
            <a:r>
              <a:rPr lang="de-DE" i="1" dirty="0" err="1" smtClean="0"/>
              <a:t>members</a:t>
            </a:r>
            <a:r>
              <a:rPr lang="de-DE" i="1" dirty="0" smtClean="0"/>
              <a:t> </a:t>
            </a:r>
            <a:r>
              <a:rPr lang="de-DE" i="1" dirty="0" err="1" smtClean="0"/>
              <a:t>of</a:t>
            </a:r>
            <a:r>
              <a:rPr lang="de-DE" i="1" dirty="0" smtClean="0"/>
              <a:t> HEI.</a:t>
            </a:r>
          </a:p>
          <a:p>
            <a:r>
              <a:rPr lang="de-DE" i="1" dirty="0"/>
              <a:t/>
            </a:r>
            <a:br>
              <a:rPr lang="de-DE" i="1" dirty="0"/>
            </a:br>
            <a:r>
              <a:rPr lang="de-DE" i="1" dirty="0" smtClean="0"/>
              <a:t>	</a:t>
            </a:r>
            <a:r>
              <a:rPr lang="de-DE" i="1" dirty="0" err="1" smtClean="0"/>
              <a:t>To</a:t>
            </a:r>
            <a:r>
              <a:rPr lang="de-DE" i="1" dirty="0" smtClean="0"/>
              <a:t> </a:t>
            </a:r>
            <a:r>
              <a:rPr lang="de-DE" i="1" dirty="0" err="1" smtClean="0"/>
              <a:t>know</a:t>
            </a:r>
            <a:r>
              <a:rPr lang="de-DE" i="1" dirty="0" smtClean="0"/>
              <a:t> </a:t>
            </a:r>
            <a:r>
              <a:rPr lang="de-DE" i="1" dirty="0" err="1" smtClean="0"/>
              <a:t>of</a:t>
            </a:r>
            <a:r>
              <a:rPr lang="de-DE" i="1" dirty="0" smtClean="0"/>
              <a:t> </a:t>
            </a:r>
            <a:r>
              <a:rPr lang="de-DE" i="1" dirty="0" err="1" smtClean="0"/>
              <a:t>these</a:t>
            </a:r>
            <a:r>
              <a:rPr lang="de-DE" i="1" dirty="0" smtClean="0"/>
              <a:t> </a:t>
            </a:r>
            <a:r>
              <a:rPr lang="de-DE" i="1" dirty="0" err="1" smtClean="0"/>
              <a:t>might</a:t>
            </a:r>
            <a:r>
              <a:rPr lang="de-DE" i="1" dirty="0" smtClean="0"/>
              <a:t> </a:t>
            </a:r>
            <a:r>
              <a:rPr lang="de-DE" i="1" dirty="0" err="1" smtClean="0"/>
              <a:t>be</a:t>
            </a:r>
            <a:r>
              <a:rPr lang="de-DE" i="1" dirty="0" smtClean="0"/>
              <a:t> </a:t>
            </a:r>
            <a:r>
              <a:rPr lang="de-DE" i="1" dirty="0" err="1" smtClean="0"/>
              <a:t>eye-opening</a:t>
            </a:r>
            <a:r>
              <a:rPr lang="de-DE" i="1" dirty="0" smtClean="0"/>
              <a:t> </a:t>
            </a:r>
            <a:r>
              <a:rPr lang="de-DE" i="1" dirty="0" err="1" smtClean="0"/>
              <a:t>concerning</a:t>
            </a:r>
            <a:r>
              <a:rPr lang="de-DE" i="1" dirty="0" smtClean="0"/>
              <a:t> </a:t>
            </a:r>
            <a:r>
              <a:rPr lang="de-DE" i="1" dirty="0" err="1" smtClean="0"/>
              <a:t>the</a:t>
            </a:r>
            <a:r>
              <a:rPr lang="de-DE" i="1" dirty="0" smtClean="0"/>
              <a:t> </a:t>
            </a:r>
            <a:r>
              <a:rPr lang="de-DE" i="1" dirty="0" err="1" smtClean="0"/>
              <a:t>introductory</a:t>
            </a:r>
            <a:endParaRPr lang="de-DE" i="1" dirty="0"/>
          </a:p>
          <a:p>
            <a:r>
              <a:rPr lang="de-DE" i="1" dirty="0" smtClean="0"/>
              <a:t>	</a:t>
            </a:r>
            <a:r>
              <a:rPr lang="de-DE" i="1" dirty="0" err="1" smtClean="0"/>
              <a:t>observations</a:t>
            </a:r>
            <a:r>
              <a:rPr lang="de-DE" i="1" dirty="0" smtClean="0"/>
              <a:t>/</a:t>
            </a:r>
            <a:r>
              <a:rPr lang="de-DE" i="1" dirty="0" err="1" smtClean="0"/>
              <a:t>problems</a:t>
            </a:r>
            <a:r>
              <a:rPr lang="de-DE" i="1" dirty="0" smtClean="0"/>
              <a:t>…</a:t>
            </a:r>
            <a:endParaRPr lang="de-DE" dirty="0" smtClean="0"/>
          </a:p>
          <a:p>
            <a:pPr lvl="1"/>
            <a:endParaRPr lang="de-DE" dirty="0" smtClean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845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WHY</a:t>
            </a:r>
            <a:br>
              <a:rPr lang="de-DE" dirty="0" smtClean="0"/>
            </a:br>
            <a:r>
              <a:rPr lang="de-DE" dirty="0" smtClean="0"/>
              <a:t>Relation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knowledge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practices</a:t>
            </a:r>
            <a:r>
              <a:rPr lang="de-DE" dirty="0"/>
              <a:t>	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049713"/>
          </a:xfrm>
        </p:spPr>
        <p:txBody>
          <a:bodyPr/>
          <a:lstStyle/>
          <a:p>
            <a:pPr>
              <a:buNone/>
            </a:pPr>
            <a:endParaRPr lang="de-DE" sz="3200" b="1" dirty="0" smtClean="0"/>
          </a:p>
          <a:p>
            <a:pPr>
              <a:buNone/>
            </a:pPr>
            <a:endParaRPr lang="de-DE" sz="3200" b="1" dirty="0" smtClean="0"/>
          </a:p>
          <a:p>
            <a:pPr>
              <a:buNone/>
            </a:pPr>
            <a:endParaRPr lang="de-DE" sz="3200" b="1" dirty="0" smtClean="0"/>
          </a:p>
          <a:p>
            <a:pPr>
              <a:buNone/>
            </a:pPr>
            <a:endParaRPr lang="de-DE" sz="3200" b="1" dirty="0" smtClean="0"/>
          </a:p>
          <a:p>
            <a:pPr>
              <a:buNone/>
            </a:pPr>
            <a:endParaRPr lang="de-DE" sz="3200" b="1" dirty="0" smtClean="0"/>
          </a:p>
          <a:p>
            <a:pPr>
              <a:buNone/>
            </a:pPr>
            <a:endParaRPr lang="de-DE" sz="3200" b="1" dirty="0"/>
          </a:p>
        </p:txBody>
      </p:sp>
      <p:sp>
        <p:nvSpPr>
          <p:cNvPr id="4" name="Ellipse 3"/>
          <p:cNvSpPr/>
          <p:nvPr/>
        </p:nvSpPr>
        <p:spPr bwMode="auto">
          <a:xfrm>
            <a:off x="611560" y="2996952"/>
            <a:ext cx="3312368" cy="1620000"/>
          </a:xfrm>
          <a:prstGeom prst="ellipse">
            <a:avLst/>
          </a:prstGeom>
          <a:ln w="57150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„</a:t>
            </a:r>
            <a:r>
              <a:rPr kumimoji="0" lang="de-DE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From</a:t>
            </a: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 </a:t>
            </a:r>
            <a:r>
              <a:rPr kumimoji="0" lang="de-DE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knowledge</a:t>
            </a: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 </a:t>
            </a:r>
            <a:r>
              <a:rPr kumimoji="0" lang="de-DE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to</a:t>
            </a: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 </a:t>
            </a:r>
            <a:r>
              <a:rPr kumimoji="0" lang="de-DE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action</a:t>
            </a: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“</a:t>
            </a:r>
          </a:p>
        </p:txBody>
      </p:sp>
      <p:sp>
        <p:nvSpPr>
          <p:cNvPr id="5" name="Ellipse 4"/>
          <p:cNvSpPr/>
          <p:nvPr/>
        </p:nvSpPr>
        <p:spPr bwMode="auto">
          <a:xfrm>
            <a:off x="5148480" y="2996952"/>
            <a:ext cx="3312000" cy="1620000"/>
          </a:xfrm>
          <a:prstGeom prst="ellipse">
            <a:avLst/>
          </a:prstGeom>
          <a:ln w="57150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„</a:t>
            </a:r>
            <a:r>
              <a:rPr kumimoji="0" lang="de-DE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From</a:t>
            </a: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 </a:t>
            </a:r>
            <a:r>
              <a:rPr kumimoji="0" lang="de-DE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action</a:t>
            </a: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 </a:t>
            </a:r>
            <a:r>
              <a:rPr kumimoji="0" lang="de-DE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to</a:t>
            </a: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 </a:t>
            </a:r>
            <a:r>
              <a:rPr kumimoji="0" lang="de-DE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knowledge</a:t>
            </a: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“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1763688" y="4653136"/>
            <a:ext cx="3168352" cy="2880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(Vgl. Mandl/Gruber/</a:t>
            </a:r>
            <a:r>
              <a:rPr kumimoji="0" lang="de-DE" sz="8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Renkl</a:t>
            </a:r>
            <a:r>
              <a:rPr kumimoji="0" lang="de-DE" sz="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 1994; </a:t>
            </a:r>
            <a:r>
              <a:rPr kumimoji="0" lang="de-DE" sz="8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Renkl</a:t>
            </a:r>
            <a:r>
              <a:rPr kumimoji="0" lang="de-DE" sz="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 1996; </a:t>
            </a:r>
            <a:r>
              <a:rPr kumimoji="0" lang="de-DE" sz="8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Lantermann</a:t>
            </a:r>
            <a:r>
              <a:rPr kumimoji="0" lang="de-DE" sz="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 1999)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6732240" y="4653136"/>
            <a:ext cx="3168352" cy="2880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(vgl. Kruse 2013; John 2012</a:t>
            </a:r>
            <a:r>
              <a:rPr kumimoji="0" lang="de-D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10" name="Pfeil nach rechts 9"/>
          <p:cNvSpPr/>
          <p:nvPr/>
        </p:nvSpPr>
        <p:spPr bwMode="auto">
          <a:xfrm>
            <a:off x="4067944" y="3465096"/>
            <a:ext cx="900000" cy="8280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8231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  <p:bldP spid="8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WHAT </a:t>
            </a:r>
            <a:br>
              <a:rPr lang="de-DE" dirty="0" smtClean="0"/>
            </a:br>
            <a:r>
              <a:rPr lang="de-DE" dirty="0" err="1" smtClean="0"/>
              <a:t>Heterogeneous</a:t>
            </a:r>
            <a:r>
              <a:rPr lang="de-DE" dirty="0" smtClean="0"/>
              <a:t> </a:t>
            </a:r>
            <a:r>
              <a:rPr lang="de-DE" dirty="0" err="1" smtClean="0"/>
              <a:t>practices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4848" y="1484684"/>
            <a:ext cx="8229600" cy="4680620"/>
          </a:xfrm>
        </p:spPr>
        <p:txBody>
          <a:bodyPr/>
          <a:lstStyle/>
          <a:p>
            <a:pPr>
              <a:buNone/>
            </a:pPr>
            <a:endParaRPr lang="de-DE" sz="2000" b="1" dirty="0" smtClean="0"/>
          </a:p>
          <a:p>
            <a:pPr>
              <a:buNone/>
            </a:pPr>
            <a:r>
              <a:rPr lang="de-DE" sz="2000" b="1" dirty="0" smtClean="0"/>
              <a:t>Mobility</a:t>
            </a:r>
          </a:p>
          <a:p>
            <a:r>
              <a:rPr lang="de-DE" sz="2000" dirty="0" smtClean="0"/>
              <a:t>Free </a:t>
            </a:r>
            <a:r>
              <a:rPr lang="de-DE" sz="2000" dirty="0" err="1" smtClean="0"/>
              <a:t>driving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free</a:t>
            </a:r>
            <a:r>
              <a:rPr lang="de-DE" sz="2000" dirty="0" smtClean="0"/>
              <a:t> </a:t>
            </a:r>
            <a:r>
              <a:rPr lang="de-DE" sz="2000" dirty="0" err="1" smtClean="0"/>
              <a:t>citizens</a:t>
            </a:r>
            <a:r>
              <a:rPr lang="de-DE" sz="2000" dirty="0" smtClean="0"/>
              <a:t>?</a:t>
            </a:r>
          </a:p>
          <a:p>
            <a:endParaRPr lang="de-DE" sz="2000" dirty="0" smtClean="0"/>
          </a:p>
          <a:p>
            <a:pPr>
              <a:buNone/>
            </a:pPr>
            <a:r>
              <a:rPr lang="de-DE" sz="2000" b="1" dirty="0" err="1" smtClean="0"/>
              <a:t>Purchase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of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groceries</a:t>
            </a:r>
            <a:endParaRPr lang="de-DE" sz="2000" b="1" dirty="0" smtClean="0"/>
          </a:p>
          <a:p>
            <a:r>
              <a:rPr lang="de-DE" sz="2000" dirty="0" err="1" smtClean="0"/>
              <a:t>What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see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</a:t>
            </a:r>
            <a:r>
              <a:rPr lang="de-DE" sz="2000" dirty="0" err="1" smtClean="0"/>
              <a:t>what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get</a:t>
            </a:r>
            <a:r>
              <a:rPr lang="de-DE" sz="2000" dirty="0" smtClean="0"/>
              <a:t>?</a:t>
            </a:r>
          </a:p>
          <a:p>
            <a:endParaRPr lang="de-DE" sz="2000" dirty="0" smtClean="0"/>
          </a:p>
          <a:p>
            <a:pPr>
              <a:buNone/>
            </a:pPr>
            <a:r>
              <a:rPr lang="de-DE" sz="2000" b="1" dirty="0" smtClean="0"/>
              <a:t>Housekeeping</a:t>
            </a:r>
          </a:p>
          <a:p>
            <a:r>
              <a:rPr lang="de-DE" sz="2000" dirty="0" err="1" smtClean="0"/>
              <a:t>Saving</a:t>
            </a:r>
            <a:r>
              <a:rPr lang="de-DE" sz="2000" dirty="0" smtClean="0"/>
              <a:t> – not </a:t>
            </a:r>
            <a:r>
              <a:rPr lang="de-DE" sz="2000" dirty="0" err="1" smtClean="0"/>
              <a:t>later</a:t>
            </a:r>
            <a:r>
              <a:rPr lang="de-DE" sz="2000" dirty="0" smtClean="0"/>
              <a:t> </a:t>
            </a:r>
            <a:r>
              <a:rPr lang="de-DE" sz="2000" dirty="0" err="1" smtClean="0"/>
              <a:t>than</a:t>
            </a:r>
            <a:r>
              <a:rPr lang="de-DE" sz="2000" dirty="0" smtClean="0"/>
              <a:t>… </a:t>
            </a:r>
            <a:r>
              <a:rPr lang="de-DE" sz="2000" dirty="0" err="1" smtClean="0"/>
              <a:t>now</a:t>
            </a:r>
            <a:r>
              <a:rPr lang="de-DE" sz="2000" dirty="0" smtClean="0"/>
              <a:t>!</a:t>
            </a:r>
          </a:p>
          <a:p>
            <a:endParaRPr lang="de-DE" sz="2000" dirty="0" smtClean="0"/>
          </a:p>
          <a:p>
            <a:pPr>
              <a:buNone/>
            </a:pPr>
            <a:r>
              <a:rPr lang="de-DE" sz="2000" b="1" dirty="0" smtClean="0"/>
              <a:t>Living</a:t>
            </a:r>
          </a:p>
          <a:p>
            <a:r>
              <a:rPr lang="de-DE" sz="2000" dirty="0" err="1" smtClean="0"/>
              <a:t>My</a:t>
            </a:r>
            <a:r>
              <a:rPr lang="de-DE" sz="2000" dirty="0" smtClean="0"/>
              <a:t> </a:t>
            </a:r>
            <a:r>
              <a:rPr lang="de-DE" sz="2000" dirty="0" err="1" smtClean="0"/>
              <a:t>home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</a:t>
            </a:r>
            <a:r>
              <a:rPr lang="de-DE" sz="2000" dirty="0" err="1" smtClean="0"/>
              <a:t>my</a:t>
            </a:r>
            <a:r>
              <a:rPr lang="de-DE" sz="2000" dirty="0" smtClean="0"/>
              <a:t> </a:t>
            </a:r>
            <a:r>
              <a:rPr lang="de-DE" sz="2000" dirty="0" err="1" smtClean="0"/>
              <a:t>castle</a:t>
            </a:r>
            <a:r>
              <a:rPr lang="de-DE" sz="2000" dirty="0" smtClean="0"/>
              <a:t>…</a:t>
            </a:r>
          </a:p>
          <a:p>
            <a:endParaRPr lang="de-DE" sz="2000" dirty="0" smtClean="0"/>
          </a:p>
          <a:p>
            <a:endParaRPr lang="de-DE" sz="2000" dirty="0" smtClean="0"/>
          </a:p>
          <a:p>
            <a:endParaRPr lang="de-DE" sz="2000" dirty="0" smtClean="0"/>
          </a:p>
          <a:p>
            <a:endParaRPr lang="de-DE" sz="2000" dirty="0"/>
          </a:p>
        </p:txBody>
      </p:sp>
      <p:pic>
        <p:nvPicPr>
          <p:cNvPr id="102402" name="Picture 2" descr="http://www.volksfreund.de/storage/scl/ftpxmlios/cciios/nachrichten/region/bitburg/aktuell/2473316_m3msw678h360q75v27330_uhe_Rad_und_Bitburg_uhe_752bild0-GMC42ADSF.1-ORG.jpg?version=13462674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89648" y="1595608"/>
            <a:ext cx="2952328" cy="1567609"/>
          </a:xfrm>
          <a:prstGeom prst="rect">
            <a:avLst/>
          </a:prstGeom>
          <a:noFill/>
        </p:spPr>
      </p:pic>
      <p:pic>
        <p:nvPicPr>
          <p:cNvPr id="102404" name="Picture 4" descr="http://theinnerdoor.files.wordpress.com/2009/02/groceries1.jpg"/>
          <p:cNvPicPr>
            <a:picLocks noChangeAspect="1" noChangeArrowheads="1"/>
          </p:cNvPicPr>
          <p:nvPr/>
        </p:nvPicPr>
        <p:blipFill>
          <a:blip r:embed="rId4" cstate="print"/>
          <a:srcRect l="6933" r="14492"/>
          <a:stretch>
            <a:fillRect/>
          </a:stretch>
        </p:blipFill>
        <p:spPr bwMode="auto">
          <a:xfrm>
            <a:off x="6660232" y="1916831"/>
            <a:ext cx="2098519" cy="2160241"/>
          </a:xfrm>
          <a:prstGeom prst="rect">
            <a:avLst/>
          </a:prstGeom>
          <a:noFill/>
        </p:spPr>
      </p:pic>
      <p:grpSp>
        <p:nvGrpSpPr>
          <p:cNvPr id="8" name="Gruppieren 7"/>
          <p:cNvGrpSpPr/>
          <p:nvPr/>
        </p:nvGrpSpPr>
        <p:grpSpPr>
          <a:xfrm>
            <a:off x="3936507" y="3717032"/>
            <a:ext cx="4032448" cy="1296144"/>
            <a:chOff x="3563888" y="3645024"/>
            <a:chExt cx="5016557" cy="1800200"/>
          </a:xfrm>
        </p:grpSpPr>
        <p:pic>
          <p:nvPicPr>
            <p:cNvPr id="102406" name="Picture 6" descr="PantherMedia A737567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3645024"/>
              <a:ext cx="4033005" cy="1800200"/>
            </a:xfrm>
            <a:prstGeom prst="rect">
              <a:avLst/>
            </a:prstGeom>
            <a:noFill/>
          </p:spPr>
        </p:pic>
        <p:pic>
          <p:nvPicPr>
            <p:cNvPr id="102408" name="Picture 8" descr="Bei Kühlschränken auf auf eine gute Energieeffizienz-Klasse und einen geeigneten Standort achten (Foto: Fotolia, Onidji)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380312" y="3645024"/>
              <a:ext cx="1200133" cy="1800200"/>
            </a:xfrm>
            <a:prstGeom prst="rect">
              <a:avLst/>
            </a:prstGeom>
            <a:noFill/>
          </p:spPr>
        </p:pic>
      </p:grpSp>
      <p:pic>
        <p:nvPicPr>
          <p:cNvPr id="102412" name="Picture 12" descr="Eigenheim"/>
          <p:cNvPicPr>
            <a:picLocks noChangeAspect="1" noChangeArrowheads="1"/>
          </p:cNvPicPr>
          <p:nvPr/>
        </p:nvPicPr>
        <p:blipFill>
          <a:blip r:embed="rId7" cstate="print"/>
          <a:srcRect r="1721" b="16001"/>
          <a:stretch>
            <a:fillRect/>
          </a:stretch>
        </p:blipFill>
        <p:spPr bwMode="auto">
          <a:xfrm>
            <a:off x="5997862" y="4813769"/>
            <a:ext cx="2520280" cy="15509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892841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WHAT</a:t>
            </a:r>
            <a:br>
              <a:rPr lang="de-DE" dirty="0" smtClean="0"/>
            </a:br>
            <a:r>
              <a:rPr lang="de-DE" dirty="0" err="1" smtClean="0"/>
              <a:t>Heterogeneous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every</a:t>
            </a:r>
            <a:r>
              <a:rPr lang="de-DE" dirty="0" smtClean="0"/>
              <a:t> </a:t>
            </a:r>
            <a:r>
              <a:rPr lang="de-DE" dirty="0" err="1" smtClean="0"/>
              <a:t>day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sz="1400" dirty="0" smtClean="0"/>
              <a:t>(Otte 2004)</a:t>
            </a:r>
            <a:endParaRPr lang="de-DE" sz="1200" dirty="0"/>
          </a:p>
        </p:txBody>
      </p:sp>
      <p:sp>
        <p:nvSpPr>
          <p:cNvPr id="13" name="Abgerundetes Rechteck 12"/>
          <p:cNvSpPr/>
          <p:nvPr/>
        </p:nvSpPr>
        <p:spPr bwMode="auto">
          <a:xfrm>
            <a:off x="587829" y="2204864"/>
            <a:ext cx="1103851" cy="648072"/>
          </a:xfrm>
          <a:prstGeom prst="roundRect">
            <a:avLst/>
          </a:prstGeom>
          <a:ln w="28575"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400" b="1" dirty="0" smtClean="0">
                <a:solidFill>
                  <a:schemeClr val="accent2"/>
                </a:solidFill>
                <a:latin typeface="Arial" charset="0"/>
              </a:rPr>
              <a:t>high</a:t>
            </a:r>
            <a:endParaRPr kumimoji="0" lang="de-DE" sz="14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5" name="Abgerundetes Rechteck 14"/>
          <p:cNvSpPr/>
          <p:nvPr/>
        </p:nvSpPr>
        <p:spPr bwMode="auto">
          <a:xfrm>
            <a:off x="4067944" y="4005064"/>
            <a:ext cx="2052000" cy="864000"/>
          </a:xfrm>
          <a:prstGeom prst="roundRect">
            <a:avLst/>
          </a:prstGeom>
          <a:ln w="2857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680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 err="1"/>
              <a:t>Domestically</a:t>
            </a:r>
            <a:r>
              <a:rPr lang="de-DE" sz="1600" dirty="0"/>
              <a:t> </a:t>
            </a:r>
            <a:r>
              <a:rPr lang="de-DE" sz="1600" dirty="0" err="1"/>
              <a:t>Centered</a:t>
            </a:r>
            <a:r>
              <a:rPr lang="de-DE" sz="1600" dirty="0"/>
              <a:t> </a:t>
            </a:r>
            <a:r>
              <a:rPr lang="de-DE" sz="1600" dirty="0" smtClean="0"/>
              <a:t/>
            </a:r>
            <a:br>
              <a:rPr lang="de-DE" sz="1600" dirty="0" smtClean="0"/>
            </a:br>
            <a:r>
              <a:rPr lang="de-DE" sz="1600" b="1" dirty="0" smtClean="0"/>
              <a:t>(27%)</a:t>
            </a:r>
          </a:p>
        </p:txBody>
      </p:sp>
      <p:sp>
        <p:nvSpPr>
          <p:cNvPr id="16" name="Abgerundetes Rechteck 15"/>
          <p:cNvSpPr/>
          <p:nvPr/>
        </p:nvSpPr>
        <p:spPr bwMode="auto">
          <a:xfrm>
            <a:off x="6192408" y="2132856"/>
            <a:ext cx="2052000" cy="864000"/>
          </a:xfrm>
          <a:prstGeom prst="roundRect">
            <a:avLst/>
          </a:prstGeom>
          <a:ln w="2857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 err="1"/>
              <a:t>Reflectives</a:t>
            </a:r>
            <a:r>
              <a:rPr lang="de-DE" sz="1600" dirty="0"/>
              <a:t> </a:t>
            </a:r>
            <a:endParaRPr lang="de-DE" sz="1600" b="1" dirty="0" smtClean="0"/>
          </a:p>
          <a:p>
            <a:pPr algn="ctr"/>
            <a:r>
              <a:rPr lang="de-DE" sz="1600" b="1" dirty="0" smtClean="0"/>
              <a:t>(4%)</a:t>
            </a:r>
          </a:p>
        </p:txBody>
      </p:sp>
      <p:sp>
        <p:nvSpPr>
          <p:cNvPr id="17" name="Abgerundetes Rechteck 16"/>
          <p:cNvSpPr/>
          <p:nvPr/>
        </p:nvSpPr>
        <p:spPr bwMode="auto">
          <a:xfrm>
            <a:off x="6192408" y="3068960"/>
            <a:ext cx="2052000" cy="864000"/>
          </a:xfrm>
          <a:prstGeom prst="roundRect">
            <a:avLst/>
          </a:prstGeom>
          <a:ln w="2857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de-DE" sz="1600" b="1" dirty="0"/>
              <a:t/>
            </a:r>
            <a:br>
              <a:rPr lang="de-DE" sz="1600" b="1" dirty="0"/>
            </a:br>
            <a:r>
              <a:rPr lang="de-DE" sz="1600" dirty="0" err="1" smtClean="0"/>
              <a:t>Hedonists</a:t>
            </a:r>
            <a:r>
              <a:rPr lang="de-DE" sz="1600" dirty="0" smtClean="0"/>
              <a:t> </a:t>
            </a:r>
            <a:endParaRPr lang="de-DE" sz="1600" b="1" dirty="0" smtClean="0"/>
          </a:p>
          <a:p>
            <a:pPr algn="ctr"/>
            <a:r>
              <a:rPr lang="de-DE" sz="1600" b="1" dirty="0" smtClean="0"/>
              <a:t>(7%)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Abgerundetes Rechteck 17"/>
          <p:cNvSpPr/>
          <p:nvPr/>
        </p:nvSpPr>
        <p:spPr bwMode="auto">
          <a:xfrm>
            <a:off x="6192408" y="4005064"/>
            <a:ext cx="2052000" cy="864000"/>
          </a:xfrm>
          <a:prstGeom prst="roundRect">
            <a:avLst/>
          </a:prstGeom>
          <a:ln w="2857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/>
              <a:t>Entertainment </a:t>
            </a:r>
            <a:r>
              <a:rPr lang="de-DE" sz="1600" dirty="0" err="1" smtClean="0"/>
              <a:t>Seekers</a:t>
            </a:r>
            <a:r>
              <a:rPr lang="de-DE" sz="1600" dirty="0" smtClean="0"/>
              <a:t/>
            </a:r>
            <a:br>
              <a:rPr lang="de-DE" sz="1600" dirty="0" smtClean="0"/>
            </a:br>
            <a:r>
              <a:rPr lang="de-DE" sz="1600" b="1" dirty="0" smtClean="0"/>
              <a:t>(7%)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Abgerundetes Rechteck 18"/>
          <p:cNvSpPr/>
          <p:nvPr/>
        </p:nvSpPr>
        <p:spPr bwMode="auto">
          <a:xfrm>
            <a:off x="1979712" y="5013176"/>
            <a:ext cx="1908000" cy="614065"/>
          </a:xfrm>
          <a:prstGeom prst="roundRect">
            <a:avLst/>
          </a:prstGeom>
          <a:ln w="28575"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400" b="1" dirty="0" smtClean="0">
                <a:solidFill>
                  <a:schemeClr val="accent2"/>
                </a:solidFill>
              </a:rPr>
              <a:t>traditional/</a:t>
            </a:r>
            <a:br>
              <a:rPr lang="de-DE" sz="1400" b="1" dirty="0" smtClean="0">
                <a:solidFill>
                  <a:schemeClr val="accent2"/>
                </a:solidFill>
              </a:rPr>
            </a:br>
            <a:r>
              <a:rPr lang="de-DE" sz="1400" b="1" dirty="0" err="1" smtClean="0">
                <a:solidFill>
                  <a:schemeClr val="accent2"/>
                </a:solidFill>
              </a:rPr>
              <a:t>biographical</a:t>
            </a:r>
            <a:r>
              <a:rPr lang="de-DE" sz="1400" b="1" dirty="0" smtClean="0">
                <a:solidFill>
                  <a:schemeClr val="accent2"/>
                </a:solidFill>
              </a:rPr>
              <a:t> </a:t>
            </a:r>
            <a:r>
              <a:rPr lang="de-DE" sz="1400" b="1" dirty="0" err="1" smtClean="0">
                <a:solidFill>
                  <a:schemeClr val="accent2"/>
                </a:solidFill>
              </a:rPr>
              <a:t>closed</a:t>
            </a:r>
            <a:endParaRPr lang="de-DE" sz="1400" b="1" dirty="0" smtClean="0">
              <a:solidFill>
                <a:schemeClr val="accent2"/>
              </a:solidFill>
            </a:endParaRPr>
          </a:p>
        </p:txBody>
      </p:sp>
      <p:sp>
        <p:nvSpPr>
          <p:cNvPr id="20" name="Abgerundetes Rechteck 19"/>
          <p:cNvSpPr/>
          <p:nvPr/>
        </p:nvSpPr>
        <p:spPr bwMode="auto">
          <a:xfrm>
            <a:off x="4103736" y="5013176"/>
            <a:ext cx="1908000" cy="614065"/>
          </a:xfrm>
          <a:prstGeom prst="roundRect">
            <a:avLst/>
          </a:prstGeom>
          <a:ln w="28575"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400" b="1" dirty="0" err="1">
                <a:solidFill>
                  <a:schemeClr val="accent2"/>
                </a:solidFill>
              </a:rPr>
              <a:t>p</a:t>
            </a:r>
            <a:r>
              <a:rPr lang="de-DE" sz="1400" b="1" dirty="0" err="1" smtClean="0">
                <a:solidFill>
                  <a:schemeClr val="accent2"/>
                </a:solidFill>
              </a:rPr>
              <a:t>artly</a:t>
            </a:r>
            <a:r>
              <a:rPr lang="de-DE" sz="1400" b="1" dirty="0" smtClean="0">
                <a:solidFill>
                  <a:schemeClr val="accent2"/>
                </a:solidFill>
              </a:rPr>
              <a:t> modern/</a:t>
            </a:r>
            <a:br>
              <a:rPr lang="de-DE" sz="1400" b="1" dirty="0" smtClean="0">
                <a:solidFill>
                  <a:schemeClr val="accent2"/>
                </a:solidFill>
              </a:rPr>
            </a:br>
            <a:r>
              <a:rPr lang="de-DE" sz="1400" b="1" dirty="0" err="1" smtClean="0">
                <a:solidFill>
                  <a:schemeClr val="accent2"/>
                </a:solidFill>
              </a:rPr>
              <a:t>consolidated</a:t>
            </a:r>
            <a:endParaRPr lang="de-DE" sz="1400" b="1" dirty="0">
              <a:solidFill>
                <a:schemeClr val="accent2"/>
              </a:solidFill>
            </a:endParaRPr>
          </a:p>
        </p:txBody>
      </p:sp>
      <p:sp>
        <p:nvSpPr>
          <p:cNvPr id="21" name="Abgerundetes Rechteck 20"/>
          <p:cNvSpPr/>
          <p:nvPr/>
        </p:nvSpPr>
        <p:spPr bwMode="auto">
          <a:xfrm>
            <a:off x="6263976" y="5013176"/>
            <a:ext cx="1908000" cy="614065"/>
          </a:xfrm>
          <a:prstGeom prst="roundRect">
            <a:avLst/>
          </a:prstGeom>
          <a:ln w="28575"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400" b="1" dirty="0">
                <a:solidFill>
                  <a:schemeClr val="accent2"/>
                </a:solidFill>
              </a:rPr>
              <a:t>m</a:t>
            </a:r>
            <a:r>
              <a:rPr lang="de-DE" sz="1400" b="1" dirty="0" smtClean="0">
                <a:solidFill>
                  <a:schemeClr val="accent2"/>
                </a:solidFill>
              </a:rPr>
              <a:t>odern/open</a:t>
            </a:r>
            <a:endParaRPr lang="de-DE" sz="1400" b="1" dirty="0">
              <a:solidFill>
                <a:schemeClr val="accent2"/>
              </a:solidFill>
            </a:endParaRPr>
          </a:p>
        </p:txBody>
      </p:sp>
      <p:sp>
        <p:nvSpPr>
          <p:cNvPr id="22" name="Abgerundetes Rechteck 21"/>
          <p:cNvSpPr/>
          <p:nvPr/>
        </p:nvSpPr>
        <p:spPr bwMode="auto">
          <a:xfrm>
            <a:off x="587829" y="3140968"/>
            <a:ext cx="1103851" cy="648072"/>
          </a:xfrm>
          <a:prstGeom prst="roundRect">
            <a:avLst/>
          </a:prstGeom>
          <a:ln w="28575"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400" b="1" dirty="0" err="1" smtClean="0">
                <a:solidFill>
                  <a:schemeClr val="accent2"/>
                </a:solidFill>
                <a:latin typeface="Arial" charset="0"/>
              </a:rPr>
              <a:t>middle</a:t>
            </a:r>
            <a:endParaRPr kumimoji="0" lang="de-DE" sz="14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3" name="Abgerundetes Rechteck 22"/>
          <p:cNvSpPr/>
          <p:nvPr/>
        </p:nvSpPr>
        <p:spPr bwMode="auto">
          <a:xfrm>
            <a:off x="587829" y="4077072"/>
            <a:ext cx="1103851" cy="648072"/>
          </a:xfrm>
          <a:prstGeom prst="roundRect">
            <a:avLst/>
          </a:prstGeom>
          <a:ln w="28575"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400" b="1" dirty="0" err="1" smtClean="0">
                <a:solidFill>
                  <a:schemeClr val="accent2"/>
                </a:solidFill>
                <a:latin typeface="Arial" charset="0"/>
              </a:rPr>
              <a:t>low</a:t>
            </a:r>
            <a:endParaRPr kumimoji="0" lang="de-DE" sz="14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4" name="Abgerundetes Rechteck 23"/>
          <p:cNvSpPr/>
          <p:nvPr/>
        </p:nvSpPr>
        <p:spPr bwMode="auto">
          <a:xfrm>
            <a:off x="1907704" y="2132856"/>
            <a:ext cx="2052000" cy="864000"/>
          </a:xfrm>
          <a:prstGeom prst="roundRect">
            <a:avLst/>
          </a:prstGeom>
          <a:ln w="2857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 err="1"/>
              <a:t>Established</a:t>
            </a:r>
            <a:r>
              <a:rPr lang="de-DE" sz="1600" dirty="0"/>
              <a:t> </a:t>
            </a:r>
            <a:r>
              <a:rPr lang="de-DE" sz="1600" dirty="0" err="1"/>
              <a:t>Conservatives</a:t>
            </a:r>
            <a:r>
              <a:rPr lang="de-DE" sz="1600" dirty="0"/>
              <a:t> </a:t>
            </a:r>
            <a:r>
              <a:rPr lang="de-DE" sz="1600" dirty="0" smtClean="0"/>
              <a:t/>
            </a:r>
            <a:br>
              <a:rPr lang="de-DE" sz="1600" dirty="0" smtClean="0"/>
            </a:br>
            <a:r>
              <a:rPr lang="de-DE" sz="1600" b="1" dirty="0" smtClean="0"/>
              <a:t>(2%)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Abgerundetes Rechteck 24"/>
          <p:cNvSpPr/>
          <p:nvPr/>
        </p:nvSpPr>
        <p:spPr bwMode="auto">
          <a:xfrm>
            <a:off x="1907704" y="3068960"/>
            <a:ext cx="2052000" cy="864000"/>
          </a:xfrm>
          <a:prstGeom prst="roundRect">
            <a:avLst/>
          </a:prstGeom>
          <a:ln w="2857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 err="1"/>
              <a:t>Conventionals</a:t>
            </a:r>
            <a:r>
              <a:rPr lang="de-DE" sz="1600" dirty="0"/>
              <a:t> </a:t>
            </a:r>
            <a:endParaRPr lang="de-DE" sz="1600" b="1" dirty="0" smtClean="0"/>
          </a:p>
          <a:p>
            <a:pPr algn="ctr"/>
            <a:r>
              <a:rPr lang="de-DE" b="1" dirty="0" smtClean="0"/>
              <a:t>(7%)</a:t>
            </a:r>
          </a:p>
        </p:txBody>
      </p:sp>
      <p:sp>
        <p:nvSpPr>
          <p:cNvPr id="26" name="Abgerundetes Rechteck 25"/>
          <p:cNvSpPr/>
          <p:nvPr/>
        </p:nvSpPr>
        <p:spPr bwMode="auto">
          <a:xfrm>
            <a:off x="1907704" y="4005064"/>
            <a:ext cx="2052000" cy="864000"/>
          </a:xfrm>
          <a:prstGeom prst="roundRect">
            <a:avLst/>
          </a:prstGeom>
          <a:ln w="2857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/>
              <a:t>Traditional </a:t>
            </a:r>
            <a:r>
              <a:rPr lang="de-DE" sz="1600" dirty="0" err="1"/>
              <a:t>Workers</a:t>
            </a:r>
            <a:r>
              <a:rPr lang="de-DE" sz="1600" dirty="0"/>
              <a:t> </a:t>
            </a:r>
            <a:r>
              <a:rPr lang="de-DE" sz="1600" b="1" dirty="0" smtClean="0"/>
              <a:t>(10%)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Abgerundetes Rechteck 26"/>
          <p:cNvSpPr/>
          <p:nvPr/>
        </p:nvSpPr>
        <p:spPr bwMode="auto">
          <a:xfrm>
            <a:off x="4067944" y="2132856"/>
            <a:ext cx="2052000" cy="864000"/>
          </a:xfrm>
          <a:prstGeom prst="roundRect">
            <a:avLst/>
          </a:prstGeom>
          <a:ln w="2857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 err="1"/>
              <a:t>Established</a:t>
            </a:r>
            <a:r>
              <a:rPr lang="de-DE" sz="1600" dirty="0"/>
              <a:t> </a:t>
            </a:r>
            <a:r>
              <a:rPr lang="de-DE" sz="1600" dirty="0" err="1"/>
              <a:t>Liberals</a:t>
            </a:r>
            <a:r>
              <a:rPr lang="de-DE" sz="1600" dirty="0"/>
              <a:t> </a:t>
            </a:r>
            <a:r>
              <a:rPr lang="de-DE" sz="1600" dirty="0" smtClean="0"/>
              <a:t/>
            </a:r>
            <a:br>
              <a:rPr lang="de-DE" sz="1600" dirty="0" smtClean="0"/>
            </a:br>
            <a:r>
              <a:rPr lang="de-DE" sz="1600" b="1" dirty="0" smtClean="0"/>
              <a:t>(10%)</a:t>
            </a:r>
          </a:p>
        </p:txBody>
      </p:sp>
      <p:sp>
        <p:nvSpPr>
          <p:cNvPr id="28" name="Abgerundetes Rechteck 27"/>
          <p:cNvSpPr/>
          <p:nvPr/>
        </p:nvSpPr>
        <p:spPr bwMode="auto">
          <a:xfrm>
            <a:off x="4067944" y="3068960"/>
            <a:ext cx="2052000" cy="864000"/>
          </a:xfrm>
          <a:prstGeom prst="roundRect">
            <a:avLst/>
          </a:prstGeom>
          <a:ln w="2857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/>
              <a:t>Adaptive Mainstream </a:t>
            </a:r>
            <a:r>
              <a:rPr lang="de-DE" sz="1600" dirty="0" smtClean="0"/>
              <a:t/>
            </a:r>
            <a:br>
              <a:rPr lang="de-DE" sz="1600" dirty="0" smtClean="0"/>
            </a:br>
            <a:r>
              <a:rPr lang="de-DE" sz="1600" b="1" dirty="0" smtClean="0"/>
              <a:t>(26%)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Ellipse 29"/>
          <p:cNvSpPr/>
          <p:nvPr/>
        </p:nvSpPr>
        <p:spPr bwMode="auto">
          <a:xfrm>
            <a:off x="3923928" y="2924944"/>
            <a:ext cx="2304256" cy="1152128"/>
          </a:xfrm>
          <a:prstGeom prst="ellips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Ellipse 30"/>
          <p:cNvSpPr/>
          <p:nvPr/>
        </p:nvSpPr>
        <p:spPr bwMode="auto">
          <a:xfrm>
            <a:off x="6012160" y="1988840"/>
            <a:ext cx="2304256" cy="1152128"/>
          </a:xfrm>
          <a:prstGeom prst="ellips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Ellipse 31"/>
          <p:cNvSpPr/>
          <p:nvPr/>
        </p:nvSpPr>
        <p:spPr bwMode="auto">
          <a:xfrm>
            <a:off x="1763688" y="3861048"/>
            <a:ext cx="2304256" cy="1152128"/>
          </a:xfrm>
          <a:prstGeom prst="ellips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/>
        </p:nvSpPr>
        <p:spPr>
          <a:xfrm rot="16200000">
            <a:off x="-1101484" y="3341821"/>
            <a:ext cx="2973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of living/Living standard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3246901" y="5692702"/>
            <a:ext cx="3658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Modernity / biographical perspective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145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„Traditional </a:t>
            </a:r>
            <a:r>
              <a:rPr lang="de-DE" dirty="0" err="1" smtClean="0"/>
              <a:t>workers</a:t>
            </a:r>
            <a:r>
              <a:rPr lang="de-DE" dirty="0" smtClean="0"/>
              <a:t>“ (10%)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  <p:grpSp>
        <p:nvGrpSpPr>
          <p:cNvPr id="23" name="Gruppieren 22"/>
          <p:cNvGrpSpPr/>
          <p:nvPr/>
        </p:nvGrpSpPr>
        <p:grpSpPr>
          <a:xfrm>
            <a:off x="-36512" y="2636912"/>
            <a:ext cx="2232248" cy="3533931"/>
            <a:chOff x="-36512" y="2636912"/>
            <a:chExt cx="2232248" cy="3533931"/>
          </a:xfrm>
        </p:grpSpPr>
        <p:pic>
          <p:nvPicPr>
            <p:cNvPr id="8" name="Picture 2" descr="http://www.volksfreund.de/storage/scl/ftpxmlios/cciios/nachrichten/region/bitburg/aktuell/2473316_m3msw678h360q75v27330_uhe_Rad_und_Bitburg_uhe_752bild0-GMC42ADSF.1-ORG.jpg?version=13462674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636912"/>
              <a:ext cx="1224136" cy="649984"/>
            </a:xfrm>
            <a:prstGeom prst="rect">
              <a:avLst/>
            </a:prstGeom>
            <a:noFill/>
          </p:spPr>
        </p:pic>
        <p:pic>
          <p:nvPicPr>
            <p:cNvPr id="9" name="Picture 4" descr="http://theinnerdoor.files.wordpress.com/2009/02/groceries1.jpg"/>
            <p:cNvPicPr>
              <a:picLocks noChangeAspect="1" noChangeArrowheads="1"/>
            </p:cNvPicPr>
            <p:nvPr/>
          </p:nvPicPr>
          <p:blipFill>
            <a:blip r:embed="rId4" cstate="print"/>
            <a:srcRect l="6933" r="14492"/>
            <a:stretch>
              <a:fillRect/>
            </a:stretch>
          </p:blipFill>
          <p:spPr bwMode="auto">
            <a:xfrm>
              <a:off x="0" y="3284984"/>
              <a:ext cx="1049260" cy="1080121"/>
            </a:xfrm>
            <a:prstGeom prst="rect">
              <a:avLst/>
            </a:prstGeom>
            <a:noFill/>
          </p:spPr>
        </p:pic>
        <p:grpSp>
          <p:nvGrpSpPr>
            <p:cNvPr id="10" name="Gruppieren 9"/>
            <p:cNvGrpSpPr/>
            <p:nvPr/>
          </p:nvGrpSpPr>
          <p:grpSpPr>
            <a:xfrm>
              <a:off x="-36512" y="4293096"/>
              <a:ext cx="2232248" cy="1080120"/>
              <a:chOff x="4889506" y="3645024"/>
              <a:chExt cx="3690939" cy="1800200"/>
            </a:xfrm>
          </p:grpSpPr>
          <p:pic>
            <p:nvPicPr>
              <p:cNvPr id="11" name="Picture 6" descr="PantherMedia A737567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32869"/>
              <a:stretch>
                <a:fillRect/>
              </a:stretch>
            </p:blipFill>
            <p:spPr bwMode="auto">
              <a:xfrm>
                <a:off x="4889506" y="3645024"/>
                <a:ext cx="2707388" cy="1800200"/>
              </a:xfrm>
              <a:prstGeom prst="rect">
                <a:avLst/>
              </a:prstGeom>
              <a:noFill/>
            </p:spPr>
          </p:pic>
          <p:pic>
            <p:nvPicPr>
              <p:cNvPr id="12" name="Picture 8" descr="Bei Kühlschränken auf auf eine gute Energieeffizienz-Klasse und einen geeigneten Standort achten (Foto: Fotolia, Onidji)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7380312" y="3645024"/>
                <a:ext cx="1200133" cy="1800200"/>
              </a:xfrm>
              <a:prstGeom prst="rect">
                <a:avLst/>
              </a:prstGeom>
              <a:noFill/>
            </p:spPr>
          </p:pic>
        </p:grpSp>
        <p:pic>
          <p:nvPicPr>
            <p:cNvPr id="13" name="Picture 12" descr="Eigenheim"/>
            <p:cNvPicPr>
              <a:picLocks noChangeAspect="1" noChangeArrowheads="1"/>
            </p:cNvPicPr>
            <p:nvPr/>
          </p:nvPicPr>
          <p:blipFill>
            <a:blip r:embed="rId7" cstate="print"/>
            <a:srcRect r="1721" b="16001"/>
            <a:stretch>
              <a:fillRect/>
            </a:stretch>
          </p:blipFill>
          <p:spPr bwMode="auto">
            <a:xfrm>
              <a:off x="0" y="5373216"/>
              <a:ext cx="1296144" cy="797627"/>
            </a:xfrm>
            <a:prstGeom prst="rect">
              <a:avLst/>
            </a:prstGeom>
            <a:noFill/>
          </p:spPr>
        </p:pic>
      </p:grpSp>
      <p:sp>
        <p:nvSpPr>
          <p:cNvPr id="16" name="Abgerundetes Rechteck 15"/>
          <p:cNvSpPr/>
          <p:nvPr/>
        </p:nvSpPr>
        <p:spPr bwMode="auto">
          <a:xfrm>
            <a:off x="2123728" y="2420888"/>
            <a:ext cx="6984000" cy="864096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marR="0" indent="-1825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de-DE" dirty="0" smtClean="0">
                <a:solidFill>
                  <a:schemeClr val="tx1"/>
                </a:solidFill>
              </a:rPr>
              <a:t>for </a:t>
            </a:r>
            <a:r>
              <a:rPr lang="de-DE" dirty="0" err="1" smtClean="0">
                <a:solidFill>
                  <a:schemeClr val="tx1"/>
                </a:solidFill>
              </a:rPr>
              <a:t>ordinary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paths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mainly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the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car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is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used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dirty="0" smtClean="0"/>
              <a:t>above-average </a:t>
            </a:r>
            <a:r>
              <a:rPr lang="en-US" dirty="0"/>
              <a:t>number of </a:t>
            </a:r>
            <a:r>
              <a:rPr lang="en-US" dirty="0" smtClean="0"/>
              <a:t>pedestrians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dirty="0" smtClean="0"/>
              <a:t>public </a:t>
            </a:r>
            <a:r>
              <a:rPr lang="en-US" dirty="0"/>
              <a:t>transport is considered inconvenient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Abgerundetes Rechteck 16"/>
          <p:cNvSpPr/>
          <p:nvPr/>
        </p:nvSpPr>
        <p:spPr bwMode="auto">
          <a:xfrm>
            <a:off x="2123728" y="3356992"/>
            <a:ext cx="6984000" cy="1080120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ood </a:t>
            </a:r>
            <a:r>
              <a:rPr lang="en-US" dirty="0"/>
              <a:t>is mainly purchased, if it meets functional criteria (price, durability etc.</a:t>
            </a:r>
            <a:r>
              <a:rPr lang="de-DE" dirty="0" smtClean="0">
                <a:solidFill>
                  <a:schemeClr val="tx1"/>
                </a:solidFill>
              </a:rPr>
              <a:t>)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</a:rPr>
              <a:t>organic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products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too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</a:rPr>
              <a:t>expensive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de-DE" dirty="0" err="1"/>
              <a:t>s</a:t>
            </a:r>
            <a:r>
              <a:rPr lang="de-DE" dirty="0" err="1" smtClean="0"/>
              <a:t>cepticism</a:t>
            </a:r>
            <a:r>
              <a:rPr lang="de-DE" dirty="0" smtClean="0"/>
              <a:t> </a:t>
            </a:r>
            <a:r>
              <a:rPr lang="de-DE" dirty="0" err="1"/>
              <a:t>about</a:t>
            </a:r>
            <a:r>
              <a:rPr lang="de-DE" dirty="0"/>
              <a:t> Labels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Abgerundetes Rechteck 17"/>
          <p:cNvSpPr/>
          <p:nvPr/>
        </p:nvSpPr>
        <p:spPr bwMode="auto">
          <a:xfrm>
            <a:off x="2123728" y="4509120"/>
            <a:ext cx="6984000" cy="864096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de-DE" dirty="0" err="1"/>
              <a:t>d</a:t>
            </a:r>
            <a:r>
              <a:rPr lang="de-DE" dirty="0" err="1" smtClean="0"/>
              <a:t>ominance</a:t>
            </a:r>
            <a:r>
              <a:rPr lang="de-DE" dirty="0" smtClean="0"/>
              <a:t> </a:t>
            </a:r>
            <a:r>
              <a:rPr lang="de-DE" dirty="0"/>
              <a:t>of </a:t>
            </a:r>
            <a:r>
              <a:rPr lang="de-DE" dirty="0" err="1" smtClean="0"/>
              <a:t>economy</a:t>
            </a:r>
            <a:endParaRPr lang="de-DE" dirty="0" smtClean="0"/>
          </a:p>
          <a:p>
            <a:pPr marL="182563" indent="-182563">
              <a:buFont typeface="Arial" pitchFamily="34" charset="0"/>
              <a:buChar char="•"/>
            </a:pPr>
            <a:r>
              <a:rPr lang="en-US" dirty="0"/>
              <a:t>criteria </a:t>
            </a:r>
            <a:r>
              <a:rPr lang="en-US" dirty="0" smtClean="0"/>
              <a:t>of sustainability are </a:t>
            </a:r>
            <a:r>
              <a:rPr lang="en-US" dirty="0"/>
              <a:t>no motive for Home Organization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Abgerundetes Rechteck 18"/>
          <p:cNvSpPr/>
          <p:nvPr/>
        </p:nvSpPr>
        <p:spPr bwMode="auto">
          <a:xfrm>
            <a:off x="2123728" y="5445224"/>
            <a:ext cx="6984000" cy="504056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n-US"/>
              <a:t>usually live in a rented apartment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8" cstate="print"/>
          <a:srcRect l="18188" t="29920" r="18971" b="12121"/>
          <a:stretch>
            <a:fillRect/>
          </a:stretch>
        </p:blipFill>
        <p:spPr bwMode="auto">
          <a:xfrm>
            <a:off x="6588919" y="702390"/>
            <a:ext cx="2304256" cy="1195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Ellipse 20"/>
          <p:cNvSpPr/>
          <p:nvPr/>
        </p:nvSpPr>
        <p:spPr bwMode="auto">
          <a:xfrm>
            <a:off x="6948959" y="1278454"/>
            <a:ext cx="648072" cy="288032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55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„Adaptive </a:t>
            </a:r>
            <a:r>
              <a:rPr lang="de-DE" dirty="0" err="1" smtClean="0"/>
              <a:t>mainstream</a:t>
            </a:r>
            <a:r>
              <a:rPr lang="de-DE" dirty="0" smtClean="0"/>
              <a:t>“ (26%)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-36512" y="2636912"/>
            <a:ext cx="2232248" cy="3533931"/>
            <a:chOff x="-36512" y="2636912"/>
            <a:chExt cx="2232248" cy="3533931"/>
          </a:xfrm>
        </p:grpSpPr>
        <p:pic>
          <p:nvPicPr>
            <p:cNvPr id="8" name="Picture 2" descr="http://www.volksfreund.de/storage/scl/ftpxmlios/cciios/nachrichten/region/bitburg/aktuell/2473316_m3msw678h360q75v27330_uhe_Rad_und_Bitburg_uhe_752bild0-GMC42ADSF.1-ORG.jpg?version=13462674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636912"/>
              <a:ext cx="1224136" cy="649984"/>
            </a:xfrm>
            <a:prstGeom prst="rect">
              <a:avLst/>
            </a:prstGeom>
            <a:noFill/>
          </p:spPr>
        </p:pic>
        <p:pic>
          <p:nvPicPr>
            <p:cNvPr id="9" name="Picture 4" descr="http://theinnerdoor.files.wordpress.com/2009/02/groceries1.jpg"/>
            <p:cNvPicPr>
              <a:picLocks noChangeAspect="1" noChangeArrowheads="1"/>
            </p:cNvPicPr>
            <p:nvPr/>
          </p:nvPicPr>
          <p:blipFill>
            <a:blip r:embed="rId4" cstate="print"/>
            <a:srcRect l="6933" r="14492"/>
            <a:stretch>
              <a:fillRect/>
            </a:stretch>
          </p:blipFill>
          <p:spPr bwMode="auto">
            <a:xfrm>
              <a:off x="0" y="3284984"/>
              <a:ext cx="1049260" cy="1080121"/>
            </a:xfrm>
            <a:prstGeom prst="rect">
              <a:avLst/>
            </a:prstGeom>
            <a:noFill/>
          </p:spPr>
        </p:pic>
        <p:grpSp>
          <p:nvGrpSpPr>
            <p:cNvPr id="10" name="Gruppieren 9"/>
            <p:cNvGrpSpPr/>
            <p:nvPr/>
          </p:nvGrpSpPr>
          <p:grpSpPr>
            <a:xfrm>
              <a:off x="-36512" y="4293096"/>
              <a:ext cx="2232248" cy="1080120"/>
              <a:chOff x="4889506" y="3645024"/>
              <a:chExt cx="3690939" cy="1800200"/>
            </a:xfrm>
          </p:grpSpPr>
          <p:pic>
            <p:nvPicPr>
              <p:cNvPr id="12" name="Picture 6" descr="PantherMedia A737567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32869"/>
              <a:stretch>
                <a:fillRect/>
              </a:stretch>
            </p:blipFill>
            <p:spPr bwMode="auto">
              <a:xfrm>
                <a:off x="4889506" y="3645024"/>
                <a:ext cx="2707388" cy="1800200"/>
              </a:xfrm>
              <a:prstGeom prst="rect">
                <a:avLst/>
              </a:prstGeom>
              <a:noFill/>
            </p:spPr>
          </p:pic>
          <p:pic>
            <p:nvPicPr>
              <p:cNvPr id="13" name="Picture 8" descr="Bei Kühlschränken auf auf eine gute Energieeffizienz-Klasse und einen geeigneten Standort achten (Foto: Fotolia, Onidji)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7380312" y="3645024"/>
                <a:ext cx="1200133" cy="1800200"/>
              </a:xfrm>
              <a:prstGeom prst="rect">
                <a:avLst/>
              </a:prstGeom>
              <a:noFill/>
            </p:spPr>
          </p:pic>
        </p:grpSp>
        <p:pic>
          <p:nvPicPr>
            <p:cNvPr id="11" name="Picture 12" descr="Eigenheim"/>
            <p:cNvPicPr>
              <a:picLocks noChangeAspect="1" noChangeArrowheads="1"/>
            </p:cNvPicPr>
            <p:nvPr/>
          </p:nvPicPr>
          <p:blipFill>
            <a:blip r:embed="rId7" cstate="print"/>
            <a:srcRect r="1721" b="16001"/>
            <a:stretch>
              <a:fillRect/>
            </a:stretch>
          </p:blipFill>
          <p:spPr bwMode="auto">
            <a:xfrm>
              <a:off x="0" y="5373216"/>
              <a:ext cx="1296144" cy="797627"/>
            </a:xfrm>
            <a:prstGeom prst="rect">
              <a:avLst/>
            </a:prstGeom>
            <a:noFill/>
          </p:spPr>
        </p:pic>
      </p:grpSp>
      <p:sp>
        <p:nvSpPr>
          <p:cNvPr id="14" name="Abgerundetes Rechteck 13"/>
          <p:cNvSpPr/>
          <p:nvPr/>
        </p:nvSpPr>
        <p:spPr bwMode="auto">
          <a:xfrm>
            <a:off x="2124504" y="2420888"/>
            <a:ext cx="6984000" cy="864096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n-US" dirty="0"/>
              <a:t>relatively large number of users of public </a:t>
            </a:r>
            <a:r>
              <a:rPr lang="en-US" dirty="0" smtClean="0"/>
              <a:t>transport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dirty="0"/>
              <a:t>o</a:t>
            </a:r>
            <a:r>
              <a:rPr lang="en-US" dirty="0" smtClean="0"/>
              <a:t>penness </a:t>
            </a:r>
            <a:r>
              <a:rPr lang="en-US" dirty="0"/>
              <a:t>to the hiring of cars and taking traffic calming measures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Abgerundetes Rechteck 14"/>
          <p:cNvSpPr/>
          <p:nvPr/>
        </p:nvSpPr>
        <p:spPr bwMode="auto">
          <a:xfrm>
            <a:off x="2124504" y="3356992"/>
            <a:ext cx="6984000" cy="1080120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ood is chosen mainly </a:t>
            </a:r>
            <a:r>
              <a:rPr lang="en-US" dirty="0"/>
              <a:t>by quality-conscious and ethical criteria</a:t>
            </a:r>
            <a:endParaRPr lang="de-DE" dirty="0"/>
          </a:p>
          <a:p>
            <a:pPr marL="182563" indent="-182563">
              <a:buFont typeface="Arial" pitchFamily="34" charset="0"/>
              <a:buChar char="•"/>
            </a:pPr>
            <a:r>
              <a:rPr lang="en-US" dirty="0"/>
              <a:t>are willing to spend money for the occasional purchase of organic </a:t>
            </a:r>
            <a:r>
              <a:rPr lang="en-US" dirty="0" smtClean="0"/>
              <a:t>products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Abgerundetes Rechteck 15"/>
          <p:cNvSpPr/>
          <p:nvPr/>
        </p:nvSpPr>
        <p:spPr bwMode="auto">
          <a:xfrm>
            <a:off x="2124504" y="4509120"/>
            <a:ext cx="6984000" cy="1080120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ractice environmental </a:t>
            </a:r>
            <a:r>
              <a:rPr lang="en-US" dirty="0"/>
              <a:t>protection </a:t>
            </a:r>
            <a:r>
              <a:rPr lang="en-US" dirty="0" smtClean="0"/>
              <a:t>(waste separation, </a:t>
            </a:r>
            <a:r>
              <a:rPr lang="en-US" dirty="0"/>
              <a:t>reduction in heating </a:t>
            </a:r>
            <a:r>
              <a:rPr lang="en-US" dirty="0" smtClean="0"/>
              <a:t>energy, etc.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)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interest in energy efficiency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labels when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making purchasing decisions of household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appliances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Abgerundetes Rechteck 16"/>
          <p:cNvSpPr/>
          <p:nvPr/>
        </p:nvSpPr>
        <p:spPr bwMode="auto">
          <a:xfrm>
            <a:off x="2123728" y="5661248"/>
            <a:ext cx="6984000" cy="576064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live very common in condominiums, in a house of one’s own or aspire </a:t>
            </a:r>
            <a:r>
              <a:rPr lang="en-US" dirty="0" smtClean="0"/>
              <a:t>at ownership</a:t>
            </a:r>
            <a:endParaRPr lang="de-DE" dirty="0"/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8" cstate="print"/>
          <a:srcRect l="18188" t="29920" r="18971" b="12121"/>
          <a:stretch>
            <a:fillRect/>
          </a:stretch>
        </p:blipFill>
        <p:spPr bwMode="auto">
          <a:xfrm>
            <a:off x="6696196" y="777054"/>
            <a:ext cx="2304256" cy="1195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Ellipse 20"/>
          <p:cNvSpPr/>
          <p:nvPr/>
        </p:nvSpPr>
        <p:spPr bwMode="auto">
          <a:xfrm>
            <a:off x="7704308" y="1080852"/>
            <a:ext cx="648072" cy="288032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„</a:t>
            </a:r>
            <a:r>
              <a:rPr lang="de-DE" dirty="0" err="1" smtClean="0"/>
              <a:t>Reflectives</a:t>
            </a:r>
            <a:r>
              <a:rPr lang="de-DE" dirty="0" smtClean="0"/>
              <a:t>“ (4%)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-36512" y="2636912"/>
            <a:ext cx="2232248" cy="3533931"/>
            <a:chOff x="-36512" y="2636912"/>
            <a:chExt cx="2232248" cy="3533931"/>
          </a:xfrm>
        </p:grpSpPr>
        <p:pic>
          <p:nvPicPr>
            <p:cNvPr id="8" name="Picture 2" descr="http://www.volksfreund.de/storage/scl/ftpxmlios/cciios/nachrichten/region/bitburg/aktuell/2473316_m3msw678h360q75v27330_uhe_Rad_und_Bitburg_uhe_752bild0-GMC42ADSF.1-ORG.jpg?version=13462674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636912"/>
              <a:ext cx="1224136" cy="649984"/>
            </a:xfrm>
            <a:prstGeom prst="rect">
              <a:avLst/>
            </a:prstGeom>
            <a:noFill/>
          </p:spPr>
        </p:pic>
        <p:pic>
          <p:nvPicPr>
            <p:cNvPr id="9" name="Picture 4" descr="http://theinnerdoor.files.wordpress.com/2009/02/groceries1.jpg"/>
            <p:cNvPicPr>
              <a:picLocks noChangeAspect="1" noChangeArrowheads="1"/>
            </p:cNvPicPr>
            <p:nvPr/>
          </p:nvPicPr>
          <p:blipFill>
            <a:blip r:embed="rId4" cstate="print"/>
            <a:srcRect l="6933" r="14492"/>
            <a:stretch>
              <a:fillRect/>
            </a:stretch>
          </p:blipFill>
          <p:spPr bwMode="auto">
            <a:xfrm>
              <a:off x="0" y="3284984"/>
              <a:ext cx="1049260" cy="1080121"/>
            </a:xfrm>
            <a:prstGeom prst="rect">
              <a:avLst/>
            </a:prstGeom>
            <a:noFill/>
          </p:spPr>
        </p:pic>
        <p:grpSp>
          <p:nvGrpSpPr>
            <p:cNvPr id="10" name="Gruppieren 9"/>
            <p:cNvGrpSpPr/>
            <p:nvPr/>
          </p:nvGrpSpPr>
          <p:grpSpPr>
            <a:xfrm>
              <a:off x="-36512" y="4293096"/>
              <a:ext cx="2232248" cy="1080120"/>
              <a:chOff x="4889506" y="3645024"/>
              <a:chExt cx="3690939" cy="1800200"/>
            </a:xfrm>
          </p:grpSpPr>
          <p:pic>
            <p:nvPicPr>
              <p:cNvPr id="12" name="Picture 6" descr="PantherMedia A737567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32869"/>
              <a:stretch>
                <a:fillRect/>
              </a:stretch>
            </p:blipFill>
            <p:spPr bwMode="auto">
              <a:xfrm>
                <a:off x="4889506" y="3645024"/>
                <a:ext cx="2707388" cy="1800200"/>
              </a:xfrm>
              <a:prstGeom prst="rect">
                <a:avLst/>
              </a:prstGeom>
              <a:noFill/>
            </p:spPr>
          </p:pic>
          <p:pic>
            <p:nvPicPr>
              <p:cNvPr id="13" name="Picture 8" descr="Bei Kühlschränken auf auf eine gute Energieeffizienz-Klasse und einen geeigneten Standort achten (Foto: Fotolia, Onidji)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7380312" y="3645024"/>
                <a:ext cx="1200133" cy="1800200"/>
              </a:xfrm>
              <a:prstGeom prst="rect">
                <a:avLst/>
              </a:prstGeom>
              <a:noFill/>
            </p:spPr>
          </p:pic>
        </p:grpSp>
        <p:pic>
          <p:nvPicPr>
            <p:cNvPr id="11" name="Picture 12" descr="Eigenheim"/>
            <p:cNvPicPr>
              <a:picLocks noChangeAspect="1" noChangeArrowheads="1"/>
            </p:cNvPicPr>
            <p:nvPr/>
          </p:nvPicPr>
          <p:blipFill>
            <a:blip r:embed="rId7" cstate="print"/>
            <a:srcRect r="1721" b="16001"/>
            <a:stretch>
              <a:fillRect/>
            </a:stretch>
          </p:blipFill>
          <p:spPr bwMode="auto">
            <a:xfrm>
              <a:off x="0" y="5373216"/>
              <a:ext cx="1296144" cy="797627"/>
            </a:xfrm>
            <a:prstGeom prst="rect">
              <a:avLst/>
            </a:prstGeom>
            <a:noFill/>
          </p:spPr>
        </p:pic>
      </p:grpSp>
      <p:sp>
        <p:nvSpPr>
          <p:cNvPr id="21" name="Abgerundetes Rechteck 20"/>
          <p:cNvSpPr/>
          <p:nvPr/>
        </p:nvSpPr>
        <p:spPr bwMode="auto">
          <a:xfrm>
            <a:off x="2123728" y="2420888"/>
            <a:ext cx="6984000" cy="864096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de-DE" dirty="0" err="1"/>
              <a:t>u</a:t>
            </a:r>
            <a:r>
              <a:rPr lang="de-DE" dirty="0" err="1" smtClean="0"/>
              <a:t>se</a:t>
            </a:r>
            <a:r>
              <a:rPr lang="de-DE" dirty="0" smtClean="0"/>
              <a:t> </a:t>
            </a:r>
            <a:r>
              <a:rPr lang="de-DE" dirty="0"/>
              <a:t>of all </a:t>
            </a:r>
            <a:r>
              <a:rPr lang="de-DE" dirty="0" err="1" smtClean="0"/>
              <a:t>transportation</a:t>
            </a:r>
            <a:endParaRPr lang="de-DE" dirty="0" smtClean="0"/>
          </a:p>
          <a:p>
            <a:pPr marL="182563" indent="-182563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oping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with everyday family-life with children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imaginable also without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a car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Abgerundetes Rechteck 21"/>
          <p:cNvSpPr/>
          <p:nvPr/>
        </p:nvSpPr>
        <p:spPr bwMode="auto">
          <a:xfrm>
            <a:off x="2123728" y="3429000"/>
            <a:ext cx="6984000" cy="864096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n-US" dirty="0"/>
              <a:t>often buy organic or fair trade </a:t>
            </a:r>
            <a:r>
              <a:rPr lang="en-US" dirty="0" smtClean="0"/>
              <a:t>products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rocery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Shopping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according to ethically quality-conscious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or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traditionally-conscious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criteria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Abgerundetes Rechteck 22"/>
          <p:cNvSpPr/>
          <p:nvPr/>
        </p:nvSpPr>
        <p:spPr bwMode="auto">
          <a:xfrm>
            <a:off x="2123728" y="4437112"/>
            <a:ext cx="6984000" cy="864096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b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ehave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environmentally friendly in the everyday practices of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housekeeping 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dirty="0"/>
              <a:t>consider this also in the future </a:t>
            </a:r>
            <a:r>
              <a:rPr lang="en-US" dirty="0" smtClean="0"/>
              <a:t>as </a:t>
            </a:r>
            <a:r>
              <a:rPr lang="en-US" dirty="0"/>
              <a:t>very </a:t>
            </a:r>
            <a:r>
              <a:rPr lang="en-US" dirty="0" smtClean="0"/>
              <a:t>significant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Abgerundetes Rechteck 23"/>
          <p:cNvSpPr/>
          <p:nvPr/>
        </p:nvSpPr>
        <p:spPr bwMode="auto">
          <a:xfrm>
            <a:off x="2123728" y="5445224"/>
            <a:ext cx="6984000" cy="864096"/>
          </a:xfrm>
          <a:prstGeom prst="roundRect">
            <a:avLst/>
          </a:prstGeom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usually live in spacious condominiums or </a:t>
            </a:r>
            <a:r>
              <a:rPr lang="en-US" dirty="0" smtClean="0">
                <a:solidFill>
                  <a:schemeClr val="tx1"/>
                </a:solidFill>
              </a:rPr>
              <a:t>houses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are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conscious about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the environmental impact of houses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8" cstate="print"/>
          <a:srcRect l="18188" t="29920" r="18971" b="12121"/>
          <a:stretch>
            <a:fillRect/>
          </a:stretch>
        </p:blipFill>
        <p:spPr bwMode="auto">
          <a:xfrm>
            <a:off x="6588919" y="899292"/>
            <a:ext cx="2304256" cy="1195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Ellipse 18"/>
          <p:cNvSpPr/>
          <p:nvPr/>
        </p:nvSpPr>
        <p:spPr bwMode="auto">
          <a:xfrm>
            <a:off x="8245103" y="897478"/>
            <a:ext cx="648072" cy="288032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42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HOW </a:t>
            </a:r>
            <a:br>
              <a:rPr lang="de-DE" dirty="0" smtClean="0"/>
            </a:br>
            <a:r>
              <a:rPr lang="de-DE" dirty="0" err="1" smtClean="0"/>
              <a:t>Inherent</a:t>
            </a:r>
            <a:r>
              <a:rPr lang="de-DE" dirty="0" smtClean="0"/>
              <a:t> </a:t>
            </a:r>
            <a:r>
              <a:rPr lang="de-DE" dirty="0" err="1" smtClean="0"/>
              <a:t>leverage</a:t>
            </a:r>
            <a:r>
              <a:rPr lang="de-DE" dirty="0" smtClean="0"/>
              <a:t> </a:t>
            </a:r>
            <a:r>
              <a:rPr lang="de-DE" dirty="0" err="1" smtClean="0"/>
              <a:t>points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1885950"/>
            <a:ext cx="8642350" cy="4595813"/>
          </a:xfrm>
        </p:spPr>
        <p:txBody>
          <a:bodyPr/>
          <a:lstStyle/>
          <a:p>
            <a:pPr>
              <a:buNone/>
            </a:pPr>
            <a:r>
              <a:rPr lang="de-DE" sz="2400" b="1" dirty="0" smtClean="0"/>
              <a:t>„traditional </a:t>
            </a:r>
            <a:r>
              <a:rPr lang="de-DE" sz="2400" b="1" dirty="0" err="1" smtClean="0"/>
              <a:t>workers</a:t>
            </a:r>
            <a:r>
              <a:rPr lang="de-DE" sz="2400" b="1" dirty="0" smtClean="0"/>
              <a:t>“</a:t>
            </a:r>
          </a:p>
          <a:p>
            <a:endParaRPr lang="de-DE" dirty="0" smtClean="0"/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present-oriented and focused on their own capabilities and current </a:t>
            </a:r>
            <a:r>
              <a:rPr lang="en-US" dirty="0" smtClean="0">
                <a:solidFill>
                  <a:schemeClr val="tx1"/>
                </a:solidFill>
              </a:rPr>
              <a:t>requirements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de-DE" dirty="0" smtClean="0"/>
          </a:p>
          <a:p>
            <a:pPr marL="890588" lvl="1" indent="-352425"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en-US" dirty="0">
                <a:sym typeface="Wingdings" pitchFamily="2" charset="2"/>
              </a:rPr>
              <a:t>e.g. through </a:t>
            </a:r>
            <a:r>
              <a:rPr lang="en-US" dirty="0" smtClean="0">
                <a:sym typeface="Wingdings" pitchFamily="2" charset="2"/>
              </a:rPr>
              <a:t>offers of further education </a:t>
            </a:r>
            <a:r>
              <a:rPr lang="en-US" dirty="0">
                <a:sym typeface="Wingdings" pitchFamily="2" charset="2"/>
              </a:rPr>
              <a:t>poorly achieved</a:t>
            </a:r>
            <a:endParaRPr lang="de-DE" dirty="0" smtClean="0">
              <a:sym typeface="Wingdings" pitchFamily="2" charset="2"/>
            </a:endParaRPr>
          </a:p>
          <a:p>
            <a:pPr marL="890588" lvl="1" indent="-352425"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en-US" dirty="0">
                <a:sym typeface="Wingdings" pitchFamily="2" charset="2"/>
              </a:rPr>
              <a:t>u</a:t>
            </a:r>
            <a:r>
              <a:rPr lang="en-US" dirty="0" smtClean="0">
                <a:sym typeface="Wingdings" pitchFamily="2" charset="2"/>
              </a:rPr>
              <a:t>pgrading </a:t>
            </a:r>
            <a:r>
              <a:rPr lang="en-US" dirty="0">
                <a:sym typeface="Wingdings" pitchFamily="2" charset="2"/>
              </a:rPr>
              <a:t>of the practiced low-threshold, unconscious and environmentally-friendly </a:t>
            </a:r>
            <a:r>
              <a:rPr lang="en-US" dirty="0" smtClean="0">
                <a:sym typeface="Wingdings" pitchFamily="2" charset="2"/>
              </a:rPr>
              <a:t>procedures</a:t>
            </a:r>
            <a:endParaRPr lang="de-DE" dirty="0" smtClean="0">
              <a:sym typeface="Wingdings" pitchFamily="2" charset="2"/>
            </a:endParaRPr>
          </a:p>
          <a:p>
            <a:pPr lvl="2"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err="1">
                <a:sym typeface="Wingdings" pitchFamily="2" charset="2"/>
              </a:rPr>
              <a:t>l</a:t>
            </a:r>
            <a:r>
              <a:rPr lang="de-DE" dirty="0" err="1" smtClean="0">
                <a:sym typeface="Wingdings" pitchFamily="2" charset="2"/>
              </a:rPr>
              <a:t>ocally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enrooted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sustainability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movements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58210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1885950"/>
            <a:ext cx="8642350" cy="4595813"/>
          </a:xfrm>
        </p:spPr>
        <p:txBody>
          <a:bodyPr/>
          <a:lstStyle/>
          <a:p>
            <a:pPr>
              <a:buNone/>
            </a:pPr>
            <a:r>
              <a:rPr lang="de-DE" sz="2400" b="1" dirty="0" smtClean="0"/>
              <a:t>„adaptive </a:t>
            </a:r>
            <a:r>
              <a:rPr lang="de-DE" sz="2400" b="1" dirty="0" err="1" smtClean="0"/>
              <a:t>mainstream</a:t>
            </a:r>
            <a:r>
              <a:rPr lang="de-DE" sz="2400" b="1" dirty="0" smtClean="0"/>
              <a:t>“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feasible, </a:t>
            </a:r>
            <a:r>
              <a:rPr lang="en-US" dirty="0">
                <a:solidFill>
                  <a:schemeClr val="tx1"/>
                </a:solidFill>
              </a:rPr>
              <a:t>sensible </a:t>
            </a:r>
            <a:r>
              <a:rPr lang="en-US" dirty="0" smtClean="0">
                <a:solidFill>
                  <a:schemeClr val="tx1"/>
                </a:solidFill>
              </a:rPr>
              <a:t>dosed (environmental) </a:t>
            </a:r>
            <a:r>
              <a:rPr lang="en-US" dirty="0">
                <a:solidFill>
                  <a:schemeClr val="tx1"/>
                </a:solidFill>
              </a:rPr>
              <a:t>measures which do not compete with other </a:t>
            </a:r>
            <a:r>
              <a:rPr lang="en-US" dirty="0" smtClean="0">
                <a:solidFill>
                  <a:schemeClr val="tx1"/>
                </a:solidFill>
              </a:rPr>
              <a:t>interests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de-DE" b="1" dirty="0" smtClean="0"/>
          </a:p>
          <a:p>
            <a:pPr marL="534988" indent="-352425">
              <a:buFont typeface="Wingdings"/>
              <a:buChar char="à"/>
            </a:pPr>
            <a:r>
              <a:rPr lang="de-DE" dirty="0" err="1">
                <a:sym typeface="Wingdings" pitchFamily="2" charset="2"/>
              </a:rPr>
              <a:t>i</a:t>
            </a:r>
            <a:r>
              <a:rPr lang="de-DE" dirty="0" err="1" smtClean="0">
                <a:sym typeface="Wingdings" pitchFamily="2" charset="2"/>
              </a:rPr>
              <a:t>nstitutional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participation</a:t>
            </a:r>
            <a:r>
              <a:rPr lang="de-DE" dirty="0">
                <a:sym typeface="Wingdings" pitchFamily="2" charset="2"/>
              </a:rPr>
              <a:t> in </a:t>
            </a:r>
            <a:r>
              <a:rPr lang="de-DE" dirty="0" err="1">
                <a:sym typeface="Wingdings" pitchFamily="2" charset="2"/>
              </a:rPr>
              <a:t>educational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offers</a:t>
            </a:r>
            <a:endParaRPr lang="de-DE" dirty="0" smtClean="0"/>
          </a:p>
          <a:p>
            <a:pPr marL="534988" indent="-352425">
              <a:buFont typeface="Wingdings"/>
              <a:buChar char="à"/>
            </a:pPr>
            <a:r>
              <a:rPr lang="en-US" dirty="0" smtClean="0"/>
              <a:t>to </a:t>
            </a:r>
            <a:r>
              <a:rPr lang="en-US" dirty="0"/>
              <a:t>stress </a:t>
            </a:r>
            <a:r>
              <a:rPr lang="en-US" dirty="0" smtClean="0"/>
              <a:t> "</a:t>
            </a:r>
            <a:r>
              <a:rPr lang="en-US" dirty="0"/>
              <a:t>Added </a:t>
            </a:r>
            <a:r>
              <a:rPr lang="en-US" dirty="0" smtClean="0"/>
              <a:t>value“, </a:t>
            </a:r>
            <a:r>
              <a:rPr lang="en-US" dirty="0"/>
              <a:t>such as a part of company training</a:t>
            </a:r>
            <a:endParaRPr lang="de-DE" dirty="0" smtClean="0"/>
          </a:p>
          <a:p>
            <a:pPr marL="534988" indent="-352425">
              <a:buFont typeface="Wingdings"/>
              <a:buChar char="à"/>
            </a:pPr>
            <a:r>
              <a:rPr lang="en-US" dirty="0" smtClean="0"/>
              <a:t>support </a:t>
            </a:r>
            <a:r>
              <a:rPr lang="en-US" dirty="0"/>
              <a:t>of extrinsic motivation for eco-conscious practices, for example by financial </a:t>
            </a:r>
            <a:r>
              <a:rPr lang="en-US" dirty="0" smtClean="0"/>
              <a:t>(company) or fiscal incentives</a:t>
            </a:r>
            <a:r>
              <a:rPr lang="en-US" dirty="0"/>
              <a:t>.</a:t>
            </a:r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HOW</a:t>
            </a:r>
            <a:br>
              <a:rPr lang="de-DE" dirty="0" smtClean="0"/>
            </a:br>
            <a:r>
              <a:rPr lang="de-DE" dirty="0" err="1" smtClean="0"/>
              <a:t>Inherent</a:t>
            </a:r>
            <a:r>
              <a:rPr lang="de-DE" dirty="0" smtClean="0"/>
              <a:t> </a:t>
            </a:r>
            <a:r>
              <a:rPr lang="de-DE" dirty="0" err="1" smtClean="0"/>
              <a:t>leverage</a:t>
            </a:r>
            <a:r>
              <a:rPr lang="de-DE" dirty="0" smtClean="0"/>
              <a:t> </a:t>
            </a:r>
            <a:r>
              <a:rPr lang="de-DE" dirty="0" err="1" smtClean="0"/>
              <a:t>points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476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HOW </a:t>
            </a:r>
            <a:br>
              <a:rPr lang="de-DE" dirty="0"/>
            </a:br>
            <a:r>
              <a:rPr lang="de-DE" dirty="0" err="1"/>
              <a:t>Inherent</a:t>
            </a:r>
            <a:r>
              <a:rPr lang="de-DE" dirty="0"/>
              <a:t> </a:t>
            </a:r>
            <a:r>
              <a:rPr lang="de-DE" dirty="0" err="1"/>
              <a:t>leverage</a:t>
            </a:r>
            <a:r>
              <a:rPr lang="de-DE" dirty="0"/>
              <a:t> </a:t>
            </a:r>
            <a:r>
              <a:rPr lang="de-DE" dirty="0" err="1"/>
              <a:t>points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1871664"/>
            <a:ext cx="8642350" cy="4610100"/>
          </a:xfrm>
        </p:spPr>
        <p:txBody>
          <a:bodyPr/>
          <a:lstStyle/>
          <a:p>
            <a:pPr>
              <a:buNone/>
            </a:pPr>
            <a:r>
              <a:rPr lang="de-DE" sz="2400" b="1" dirty="0" smtClean="0"/>
              <a:t>„</a:t>
            </a:r>
            <a:r>
              <a:rPr lang="de-DE" sz="2400" b="1" dirty="0" err="1"/>
              <a:t>r</a:t>
            </a:r>
            <a:r>
              <a:rPr lang="de-DE" sz="2400" b="1" dirty="0" err="1" smtClean="0"/>
              <a:t>eflectives</a:t>
            </a:r>
            <a:r>
              <a:rPr lang="de-DE" sz="2400" b="1" dirty="0" smtClean="0"/>
              <a:t>“</a:t>
            </a:r>
          </a:p>
          <a:p>
            <a:pPr>
              <a:buNone/>
            </a:pPr>
            <a:endParaRPr lang="de-DE" sz="24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comprehensive, far-reaching decisions, </a:t>
            </a:r>
            <a:r>
              <a:rPr lang="en-US" dirty="0" smtClean="0">
                <a:solidFill>
                  <a:schemeClr val="tx1"/>
                </a:solidFill>
              </a:rPr>
              <a:t>selfless, </a:t>
            </a:r>
            <a:r>
              <a:rPr lang="en-US" dirty="0">
                <a:solidFill>
                  <a:schemeClr val="tx1"/>
                </a:solidFill>
              </a:rPr>
              <a:t>sometimes </a:t>
            </a:r>
            <a:r>
              <a:rPr lang="en-US" dirty="0" smtClean="0">
                <a:solidFill>
                  <a:schemeClr val="tx1"/>
                </a:solidFill>
              </a:rPr>
              <a:t>“risky” measures, </a:t>
            </a:r>
            <a:r>
              <a:rPr lang="en-US" dirty="0">
                <a:solidFill>
                  <a:schemeClr val="tx1"/>
                </a:solidFill>
              </a:rPr>
              <a:t>more flexible regarding the </a:t>
            </a:r>
            <a:r>
              <a:rPr lang="en-US" dirty="0" smtClean="0">
                <a:solidFill>
                  <a:schemeClr val="tx1"/>
                </a:solidFill>
              </a:rPr>
              <a:t>environment</a:t>
            </a:r>
          </a:p>
          <a:p>
            <a:pPr>
              <a:buNone/>
            </a:pPr>
            <a:endParaRPr lang="de-DE" sz="2400" dirty="0" smtClean="0">
              <a:sym typeface="Wingdings" pitchFamily="2" charset="2"/>
            </a:endParaRPr>
          </a:p>
          <a:p>
            <a:pPr marL="534988" indent="-352425">
              <a:buNone/>
            </a:pPr>
            <a:r>
              <a:rPr lang="de-DE" dirty="0" smtClean="0">
                <a:sym typeface="Wingdings" pitchFamily="2" charset="2"/>
              </a:rPr>
              <a:t>  </a:t>
            </a:r>
            <a:r>
              <a:rPr lang="en-US" dirty="0">
                <a:sym typeface="Wingdings" pitchFamily="2" charset="2"/>
              </a:rPr>
              <a:t>t</a:t>
            </a:r>
            <a:r>
              <a:rPr lang="en-US" dirty="0" smtClean="0">
                <a:sym typeface="Wingdings" pitchFamily="2" charset="2"/>
              </a:rPr>
              <a:t>arget </a:t>
            </a:r>
            <a:r>
              <a:rPr lang="en-US" dirty="0">
                <a:sym typeface="Wingdings" pitchFamily="2" charset="2"/>
              </a:rPr>
              <a:t>group of resource-saving and socially innovative measures (e.g. </a:t>
            </a:r>
            <a:r>
              <a:rPr lang="en-US" dirty="0" smtClean="0">
                <a:sym typeface="Wingdings" pitchFamily="2" charset="2"/>
              </a:rPr>
              <a:t>collaborative use </a:t>
            </a:r>
            <a:r>
              <a:rPr lang="en-US" dirty="0">
                <a:sym typeface="Wingdings" pitchFamily="2" charset="2"/>
              </a:rPr>
              <a:t>of </a:t>
            </a:r>
            <a:r>
              <a:rPr lang="en-US" dirty="0" smtClean="0">
                <a:sym typeface="Wingdings" pitchFamily="2" charset="2"/>
              </a:rPr>
              <a:t>equipment)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155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 rot="19989818">
            <a:off x="211489" y="2652424"/>
            <a:ext cx="4004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…</a:t>
            </a:r>
            <a:r>
              <a:rPr lang="de-DE" dirty="0" err="1" smtClean="0"/>
              <a:t>always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usual</a:t>
            </a:r>
            <a:r>
              <a:rPr lang="de-DE" dirty="0" smtClean="0"/>
              <a:t> </a:t>
            </a:r>
            <a:r>
              <a:rPr lang="de-DE" dirty="0" err="1" smtClean="0"/>
              <a:t>suspects</a:t>
            </a:r>
            <a:r>
              <a:rPr lang="de-DE" dirty="0"/>
              <a:t>!</a:t>
            </a:r>
          </a:p>
        </p:txBody>
      </p:sp>
      <p:sp>
        <p:nvSpPr>
          <p:cNvPr id="6" name="Textfeld 5"/>
          <p:cNvSpPr txBox="1"/>
          <p:nvPr/>
        </p:nvSpPr>
        <p:spPr>
          <a:xfrm rot="1692003">
            <a:off x="4797676" y="3872084"/>
            <a:ext cx="4734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…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idea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breach</a:t>
            </a:r>
            <a:r>
              <a:rPr lang="de-DE" dirty="0" smtClean="0"/>
              <a:t> </a:t>
            </a:r>
            <a:r>
              <a:rPr lang="de-DE" dirty="0" err="1" smtClean="0"/>
              <a:t>killer</a:t>
            </a:r>
            <a:r>
              <a:rPr lang="de-DE" dirty="0" smtClean="0"/>
              <a:t> </a:t>
            </a:r>
            <a:r>
              <a:rPr lang="de-DE" dirty="0" err="1" smtClean="0"/>
              <a:t>phrases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 rot="20773764">
            <a:off x="90989" y="3940452"/>
            <a:ext cx="567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…</a:t>
            </a:r>
            <a:r>
              <a:rPr lang="de-DE" dirty="0" err="1" smtClean="0"/>
              <a:t>they</a:t>
            </a:r>
            <a:r>
              <a:rPr lang="de-DE" dirty="0" smtClean="0"/>
              <a:t> do not </a:t>
            </a:r>
            <a:r>
              <a:rPr lang="de-DE" dirty="0" err="1" smtClean="0"/>
              <a:t>understand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I </a:t>
            </a:r>
            <a:r>
              <a:rPr lang="de-DE" dirty="0" err="1" smtClean="0"/>
              <a:t>wish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do…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 rot="1250349">
            <a:off x="2474289" y="5513783"/>
            <a:ext cx="4807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…I </a:t>
            </a:r>
            <a:r>
              <a:rPr lang="de-DE" dirty="0" err="1" smtClean="0"/>
              <a:t>don‘t</a:t>
            </a:r>
            <a:r>
              <a:rPr lang="de-DE" dirty="0" smtClean="0"/>
              <a:t> </a:t>
            </a:r>
            <a:r>
              <a:rPr lang="de-DE" dirty="0" err="1" smtClean="0"/>
              <a:t>know</a:t>
            </a:r>
            <a:r>
              <a:rPr lang="de-DE" dirty="0" smtClean="0"/>
              <a:t> </a:t>
            </a:r>
            <a:r>
              <a:rPr lang="de-DE" dirty="0" err="1" smtClean="0"/>
              <a:t>why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do not </a:t>
            </a:r>
            <a:r>
              <a:rPr lang="de-DE" dirty="0" err="1" smtClean="0"/>
              <a:t>participate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4260596" y="2075321"/>
            <a:ext cx="4455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…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better</a:t>
            </a:r>
            <a:r>
              <a:rPr lang="de-DE" dirty="0" smtClean="0"/>
              <a:t> </a:t>
            </a:r>
            <a:r>
              <a:rPr lang="de-DE" dirty="0" err="1" smtClean="0"/>
              <a:t>combine</a:t>
            </a:r>
            <a:r>
              <a:rPr lang="de-DE" dirty="0" smtClean="0"/>
              <a:t> </a:t>
            </a:r>
            <a:r>
              <a:rPr lang="de-DE" dirty="0" err="1" smtClean="0"/>
              <a:t>talk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action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50483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Typen alltäglicher Lebensführung </a:t>
            </a:r>
            <a:r>
              <a:rPr lang="de-DE" sz="1400" dirty="0" smtClean="0"/>
              <a:t>(Otte 2004)</a:t>
            </a:r>
            <a:endParaRPr lang="de-DE" sz="1200" dirty="0"/>
          </a:p>
        </p:txBody>
      </p:sp>
      <p:grpSp>
        <p:nvGrpSpPr>
          <p:cNvPr id="3" name="Gruppieren 28"/>
          <p:cNvGrpSpPr/>
          <p:nvPr/>
        </p:nvGrpSpPr>
        <p:grpSpPr>
          <a:xfrm>
            <a:off x="827584" y="2132856"/>
            <a:ext cx="7416824" cy="3744416"/>
            <a:chOff x="827584" y="2132856"/>
            <a:chExt cx="7416824" cy="3744416"/>
          </a:xfrm>
        </p:grpSpPr>
        <p:sp>
          <p:nvSpPr>
            <p:cNvPr id="13" name="Abgerundetes Rechteck 12"/>
            <p:cNvSpPr/>
            <p:nvPr/>
          </p:nvSpPr>
          <p:spPr bwMode="auto">
            <a:xfrm>
              <a:off x="827584" y="2204864"/>
              <a:ext cx="864096" cy="648072"/>
            </a:xfrm>
            <a:prstGeom prst="roundRect">
              <a:avLst/>
            </a:prstGeom>
            <a:ln w="28575"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DE" sz="1400" b="1" dirty="0" smtClean="0">
                  <a:solidFill>
                    <a:schemeClr val="accent2"/>
                  </a:solidFill>
                  <a:latin typeface="Arial" charset="0"/>
                </a:rPr>
                <a:t>hoch</a:t>
              </a:r>
              <a:endParaRPr kumimoji="0" lang="de-DE" sz="1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Abgerundetes Rechteck 14"/>
            <p:cNvSpPr/>
            <p:nvPr/>
          </p:nvSpPr>
          <p:spPr bwMode="auto">
            <a:xfrm>
              <a:off x="4067944" y="4005064"/>
              <a:ext cx="2052000" cy="864000"/>
            </a:xfrm>
            <a:prstGeom prst="roundRect">
              <a:avLst/>
            </a:prstGeom>
            <a:ln w="2857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680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de-DE" sz="1600" b="1" dirty="0" smtClean="0"/>
                <a:t>Heimzentrierte (27%)</a:t>
              </a:r>
            </a:p>
          </p:txBody>
        </p:sp>
        <p:sp>
          <p:nvSpPr>
            <p:cNvPr id="16" name="Abgerundetes Rechteck 15"/>
            <p:cNvSpPr/>
            <p:nvPr/>
          </p:nvSpPr>
          <p:spPr bwMode="auto">
            <a:xfrm>
              <a:off x="6192408" y="2132856"/>
              <a:ext cx="2052000" cy="864000"/>
            </a:xfrm>
            <a:prstGeom prst="roundRect">
              <a:avLst/>
            </a:prstGeom>
            <a:ln w="2857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de-DE" sz="1600" b="1" dirty="0" smtClean="0"/>
                <a:t>Reflexive</a:t>
              </a:r>
            </a:p>
            <a:p>
              <a:r>
                <a:rPr lang="de-DE" sz="1600" b="1" dirty="0" smtClean="0"/>
                <a:t>(4%)</a:t>
              </a:r>
            </a:p>
          </p:txBody>
        </p:sp>
        <p:sp>
          <p:nvSpPr>
            <p:cNvPr id="17" name="Abgerundetes Rechteck 16"/>
            <p:cNvSpPr/>
            <p:nvPr/>
          </p:nvSpPr>
          <p:spPr bwMode="auto">
            <a:xfrm>
              <a:off x="6192408" y="3068960"/>
              <a:ext cx="2052000" cy="864000"/>
            </a:xfrm>
            <a:prstGeom prst="roundRect">
              <a:avLst/>
            </a:prstGeom>
            <a:ln w="2857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endParaRPr lang="de-DE" sz="1600" b="1" dirty="0" smtClean="0"/>
            </a:p>
            <a:p>
              <a:r>
                <a:rPr lang="de-DE" sz="1600" b="1" dirty="0" smtClean="0"/>
                <a:t>Hedonisten</a:t>
              </a:r>
            </a:p>
            <a:p>
              <a:r>
                <a:rPr lang="de-DE" sz="1600" b="1" dirty="0" smtClean="0"/>
                <a:t>(7%)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Abgerundetes Rechteck 17"/>
            <p:cNvSpPr/>
            <p:nvPr/>
          </p:nvSpPr>
          <p:spPr bwMode="auto">
            <a:xfrm>
              <a:off x="6192408" y="4005064"/>
              <a:ext cx="2052000" cy="864000"/>
            </a:xfrm>
            <a:prstGeom prst="roundRect">
              <a:avLst/>
            </a:prstGeom>
            <a:ln w="2857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de-DE" sz="1600" b="1" dirty="0" smtClean="0"/>
                <a:t>Unterhaltungs-suchende</a:t>
              </a:r>
            </a:p>
            <a:p>
              <a:r>
                <a:rPr lang="de-DE" sz="1600" b="1" dirty="0" smtClean="0"/>
                <a:t>(7%)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Abgerundetes Rechteck 18"/>
            <p:cNvSpPr/>
            <p:nvPr/>
          </p:nvSpPr>
          <p:spPr bwMode="auto">
            <a:xfrm>
              <a:off x="1979712" y="5013176"/>
              <a:ext cx="1908000" cy="864096"/>
            </a:xfrm>
            <a:prstGeom prst="roundRect">
              <a:avLst/>
            </a:prstGeom>
            <a:ln w="28575"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de-DE" sz="1400" b="1" dirty="0" smtClean="0">
                  <a:solidFill>
                    <a:schemeClr val="accent2"/>
                  </a:solidFill>
                </a:rPr>
                <a:t>traditional/</a:t>
              </a:r>
            </a:p>
            <a:p>
              <a:r>
                <a:rPr lang="de-DE" sz="1400" b="1" dirty="0" smtClean="0">
                  <a:solidFill>
                    <a:schemeClr val="accent2"/>
                  </a:solidFill>
                </a:rPr>
                <a:t>biografische Schließung</a:t>
              </a:r>
              <a:endParaRPr lang="de-DE" sz="1400" b="1" dirty="0">
                <a:solidFill>
                  <a:schemeClr val="accent2"/>
                </a:solidFill>
              </a:endParaRPr>
            </a:p>
          </p:txBody>
        </p:sp>
        <p:sp>
          <p:nvSpPr>
            <p:cNvPr id="20" name="Abgerundetes Rechteck 19"/>
            <p:cNvSpPr/>
            <p:nvPr/>
          </p:nvSpPr>
          <p:spPr bwMode="auto">
            <a:xfrm>
              <a:off x="4103736" y="5013176"/>
              <a:ext cx="1908000" cy="864096"/>
            </a:xfrm>
            <a:prstGeom prst="roundRect">
              <a:avLst/>
            </a:prstGeom>
            <a:ln w="28575"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de-DE" sz="1400" b="1" dirty="0" smtClean="0">
                  <a:solidFill>
                    <a:schemeClr val="accent2"/>
                  </a:solidFill>
                </a:rPr>
                <a:t>teilmodern/ biografische </a:t>
              </a:r>
              <a:r>
                <a:rPr lang="de-DE" sz="1400" b="1" dirty="0" err="1" smtClean="0">
                  <a:solidFill>
                    <a:schemeClr val="accent2"/>
                  </a:solidFill>
                </a:rPr>
                <a:t>Konsoldierung</a:t>
              </a:r>
              <a:endParaRPr lang="de-DE" sz="1400" b="1" dirty="0">
                <a:solidFill>
                  <a:schemeClr val="accent2"/>
                </a:solidFill>
              </a:endParaRPr>
            </a:p>
          </p:txBody>
        </p:sp>
        <p:sp>
          <p:nvSpPr>
            <p:cNvPr id="21" name="Abgerundetes Rechteck 20"/>
            <p:cNvSpPr/>
            <p:nvPr/>
          </p:nvSpPr>
          <p:spPr bwMode="auto">
            <a:xfrm>
              <a:off x="6263976" y="5013176"/>
              <a:ext cx="1908000" cy="864096"/>
            </a:xfrm>
            <a:prstGeom prst="roundRect">
              <a:avLst/>
            </a:prstGeom>
            <a:ln w="28575"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de-DE" sz="1400" b="1" dirty="0" smtClean="0">
                  <a:solidFill>
                    <a:schemeClr val="accent2"/>
                  </a:solidFill>
                </a:rPr>
                <a:t>modern/ biografische Offenheit</a:t>
              </a:r>
              <a:endParaRPr lang="de-DE" sz="1400" b="1" dirty="0">
                <a:solidFill>
                  <a:schemeClr val="accent2"/>
                </a:solidFill>
              </a:endParaRPr>
            </a:p>
          </p:txBody>
        </p:sp>
        <p:sp>
          <p:nvSpPr>
            <p:cNvPr id="22" name="Abgerundetes Rechteck 21"/>
            <p:cNvSpPr/>
            <p:nvPr/>
          </p:nvSpPr>
          <p:spPr bwMode="auto">
            <a:xfrm>
              <a:off x="827584" y="3140968"/>
              <a:ext cx="864096" cy="648072"/>
            </a:xfrm>
            <a:prstGeom prst="roundRect">
              <a:avLst/>
            </a:prstGeom>
            <a:ln w="28575"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DE" sz="1400" b="1" dirty="0" smtClean="0">
                  <a:solidFill>
                    <a:schemeClr val="accent2"/>
                  </a:solidFill>
                  <a:latin typeface="Arial" charset="0"/>
                </a:rPr>
                <a:t>m</a:t>
              </a:r>
              <a:r>
                <a:rPr kumimoji="0" lang="de-DE" sz="1400" b="1" i="0" u="none" strike="noStrike" cap="none" normalizeH="0" baseline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latin typeface="Arial" charset="0"/>
                </a:rPr>
                <a:t>ittel</a:t>
              </a:r>
            </a:p>
          </p:txBody>
        </p:sp>
        <p:sp>
          <p:nvSpPr>
            <p:cNvPr id="23" name="Abgerundetes Rechteck 22"/>
            <p:cNvSpPr/>
            <p:nvPr/>
          </p:nvSpPr>
          <p:spPr bwMode="auto">
            <a:xfrm>
              <a:off x="827584" y="4077072"/>
              <a:ext cx="864096" cy="648072"/>
            </a:xfrm>
            <a:prstGeom prst="roundRect">
              <a:avLst/>
            </a:prstGeom>
            <a:ln w="28575"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DE" sz="1400" b="1" dirty="0" smtClean="0">
                  <a:solidFill>
                    <a:schemeClr val="accent2"/>
                  </a:solidFill>
                  <a:latin typeface="Arial" charset="0"/>
                </a:rPr>
                <a:t>n</a:t>
              </a:r>
              <a:r>
                <a:rPr kumimoji="0" lang="de-DE" sz="1400" b="1" i="0" u="none" strike="noStrike" cap="none" normalizeH="0" baseline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latin typeface="Arial" charset="0"/>
                </a:rPr>
                <a:t>iedrig</a:t>
              </a:r>
            </a:p>
          </p:txBody>
        </p:sp>
        <p:sp>
          <p:nvSpPr>
            <p:cNvPr id="24" name="Abgerundetes Rechteck 23"/>
            <p:cNvSpPr/>
            <p:nvPr/>
          </p:nvSpPr>
          <p:spPr bwMode="auto">
            <a:xfrm>
              <a:off x="1907704" y="2132856"/>
              <a:ext cx="2052000" cy="864000"/>
            </a:xfrm>
            <a:prstGeom prst="roundRect">
              <a:avLst/>
            </a:prstGeom>
            <a:ln w="2857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de-DE" sz="1600" b="1" dirty="0" smtClean="0"/>
                <a:t>Konservativ Gehobene</a:t>
              </a:r>
            </a:p>
            <a:p>
              <a:r>
                <a:rPr lang="de-DE" sz="1600" b="1" dirty="0" smtClean="0"/>
                <a:t>(2%)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Abgerundetes Rechteck 24"/>
            <p:cNvSpPr/>
            <p:nvPr/>
          </p:nvSpPr>
          <p:spPr bwMode="auto">
            <a:xfrm>
              <a:off x="1907704" y="3068960"/>
              <a:ext cx="2052000" cy="864000"/>
            </a:xfrm>
            <a:prstGeom prst="roundRect">
              <a:avLst/>
            </a:prstGeom>
            <a:ln w="2857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de-DE" sz="1600" b="1" dirty="0" err="1" smtClean="0"/>
                <a:t>Konventionalisten</a:t>
              </a:r>
              <a:endParaRPr lang="de-DE" sz="1600" b="1" dirty="0" smtClean="0"/>
            </a:p>
            <a:p>
              <a:r>
                <a:rPr lang="de-DE" b="1" dirty="0" smtClean="0"/>
                <a:t>(7%)</a:t>
              </a:r>
            </a:p>
          </p:txBody>
        </p:sp>
        <p:sp>
          <p:nvSpPr>
            <p:cNvPr id="26" name="Abgerundetes Rechteck 25"/>
            <p:cNvSpPr/>
            <p:nvPr/>
          </p:nvSpPr>
          <p:spPr bwMode="auto">
            <a:xfrm>
              <a:off x="1907704" y="4005064"/>
              <a:ext cx="2052000" cy="864000"/>
            </a:xfrm>
            <a:prstGeom prst="roundRect">
              <a:avLst/>
            </a:prstGeom>
            <a:ln w="2857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de-DE" sz="1600" b="1" dirty="0" smtClean="0"/>
                <a:t>Traditionelle Arbeiter</a:t>
              </a:r>
            </a:p>
            <a:p>
              <a:r>
                <a:rPr lang="de-DE" sz="1600" b="1" dirty="0" smtClean="0"/>
                <a:t>(10%)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Abgerundetes Rechteck 26"/>
            <p:cNvSpPr/>
            <p:nvPr/>
          </p:nvSpPr>
          <p:spPr bwMode="auto">
            <a:xfrm>
              <a:off x="4067944" y="2132856"/>
              <a:ext cx="2052000" cy="864000"/>
            </a:xfrm>
            <a:prstGeom prst="roundRect">
              <a:avLst/>
            </a:prstGeom>
            <a:ln w="2857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de-DE" sz="1600" b="1" dirty="0" smtClean="0"/>
                <a:t>Liberal Gehobene </a:t>
              </a:r>
            </a:p>
            <a:p>
              <a:r>
                <a:rPr lang="de-DE" sz="1600" b="1" dirty="0" smtClean="0"/>
                <a:t>(10%)</a:t>
              </a:r>
            </a:p>
          </p:txBody>
        </p:sp>
        <p:sp>
          <p:nvSpPr>
            <p:cNvPr id="28" name="Abgerundetes Rechteck 27"/>
            <p:cNvSpPr/>
            <p:nvPr/>
          </p:nvSpPr>
          <p:spPr bwMode="auto">
            <a:xfrm>
              <a:off x="4067944" y="3068960"/>
              <a:ext cx="2052000" cy="864000"/>
            </a:xfrm>
            <a:prstGeom prst="roundRect">
              <a:avLst/>
            </a:prstGeom>
            <a:ln w="2857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de-DE" sz="1600" b="1" dirty="0" smtClean="0"/>
                <a:t>Aufstiegs-orientierte </a:t>
              </a:r>
            </a:p>
            <a:p>
              <a:r>
                <a:rPr lang="de-DE" sz="1600" b="1" dirty="0" smtClean="0"/>
                <a:t>(26%)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5" name="Pfeil nach unten 34"/>
          <p:cNvSpPr/>
          <p:nvPr/>
        </p:nvSpPr>
        <p:spPr bwMode="auto">
          <a:xfrm rot="16200000">
            <a:off x="4175956" y="1736812"/>
            <a:ext cx="1944216" cy="7488832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 smtClean="0"/>
              <a:t>         w</a:t>
            </a:r>
            <a:r>
              <a:rPr kumimoji="0" lang="de-D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enig                                                            stark reflektierte</a:t>
            </a:r>
            <a:r>
              <a:rPr kumimoji="0" lang="de-DE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de-D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Aktivität</a:t>
            </a:r>
          </a:p>
          <a:p>
            <a:pPr algn="l"/>
            <a:r>
              <a:rPr lang="de-DE" sz="1600" dirty="0" smtClean="0"/>
              <a:t>         politische                                                                      soziale Treiber       </a:t>
            </a:r>
          </a:p>
          <a:p>
            <a:pPr algn="l"/>
            <a:r>
              <a:rPr lang="de-DE" sz="1600" dirty="0" smtClean="0"/>
              <a:t>       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Pfeil nach unten 32"/>
          <p:cNvSpPr/>
          <p:nvPr/>
        </p:nvSpPr>
        <p:spPr bwMode="auto">
          <a:xfrm rot="10800000">
            <a:off x="323528" y="1716574"/>
            <a:ext cx="1872208" cy="4248472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 smtClean="0"/>
              <a:t>n</a:t>
            </a:r>
            <a:r>
              <a:rPr kumimoji="0" lang="de-D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iedrige</a:t>
            </a:r>
            <a:r>
              <a:rPr kumimoji="0" lang="de-DE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                   hohe </a:t>
            </a:r>
            <a:r>
              <a:rPr kumimoji="0" lang="de-D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Bereitschaft</a:t>
            </a:r>
          </a:p>
          <a:p>
            <a:pPr algn="l"/>
            <a:r>
              <a:rPr lang="de-DE" sz="1600" dirty="0" smtClean="0"/>
              <a:t> Kommunikation </a:t>
            </a:r>
            <a:r>
              <a:rPr lang="de-DE" sz="1600" i="1" dirty="0" smtClean="0"/>
              <a:t>für</a:t>
            </a:r>
            <a:r>
              <a:rPr lang="de-DE" sz="1600" dirty="0" smtClean="0"/>
              <a:t>      </a:t>
            </a:r>
            <a:r>
              <a:rPr lang="de-DE" sz="1600" i="1" dirty="0" smtClean="0"/>
              <a:t>über </a:t>
            </a:r>
            <a:r>
              <a:rPr lang="de-DE" sz="1600" i="1" dirty="0" err="1" smtClean="0"/>
              <a:t>Nachhaltigk</a:t>
            </a:r>
            <a:r>
              <a:rPr lang="de-DE" sz="1600" i="1" dirty="0" smtClean="0"/>
              <a:t>.</a:t>
            </a:r>
          </a:p>
        </p:txBody>
      </p:sp>
      <p:sp>
        <p:nvSpPr>
          <p:cNvPr id="31" name="Rechteck 30"/>
          <p:cNvSpPr/>
          <p:nvPr/>
        </p:nvSpPr>
        <p:spPr bwMode="auto">
          <a:xfrm>
            <a:off x="1142976" y="2143116"/>
            <a:ext cx="285752" cy="378621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echteck 31"/>
          <p:cNvSpPr/>
          <p:nvPr/>
        </p:nvSpPr>
        <p:spPr bwMode="auto">
          <a:xfrm>
            <a:off x="1857356" y="5357826"/>
            <a:ext cx="6357982" cy="28575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9822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3" grpId="0" animBg="1"/>
      <p:bldP spid="31" grpId="0" animBg="1"/>
      <p:bldP spid="31" grpId="1" animBg="1"/>
      <p:bldP spid="32" grpId="0" animBg="1"/>
      <p:bldP spid="32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412777"/>
            <a:ext cx="8229600" cy="4608612"/>
          </a:xfrm>
        </p:spPr>
        <p:txBody>
          <a:bodyPr/>
          <a:lstStyle/>
          <a:p>
            <a:pPr algn="ctr">
              <a:buNone/>
            </a:pPr>
            <a:endParaRPr lang="de-DE" sz="5400" b="1" dirty="0" smtClean="0"/>
          </a:p>
          <a:p>
            <a:pPr algn="ctr">
              <a:buNone/>
            </a:pPr>
            <a:r>
              <a:rPr lang="de-DE" sz="2800" b="1" dirty="0" err="1" smtClean="0"/>
              <a:t>Questions</a:t>
            </a:r>
            <a:r>
              <a:rPr lang="de-DE" sz="2800" b="1" dirty="0" smtClean="0"/>
              <a:t>? </a:t>
            </a:r>
            <a:r>
              <a:rPr lang="de-DE" sz="2800" b="1" dirty="0" err="1" smtClean="0"/>
              <a:t>Discussion</a:t>
            </a:r>
            <a:r>
              <a:rPr lang="de-DE" sz="2800" b="1" dirty="0" smtClean="0"/>
              <a:t>!</a:t>
            </a:r>
          </a:p>
          <a:p>
            <a:pPr algn="ctr">
              <a:buNone/>
            </a:pPr>
            <a:endParaRPr lang="de-DE" sz="2800" b="1" dirty="0"/>
          </a:p>
          <a:p>
            <a:pPr algn="ctr">
              <a:buNone/>
            </a:pPr>
            <a:r>
              <a:rPr lang="de-DE" sz="2800" b="1" dirty="0" err="1" smtClean="0"/>
              <a:t>Thank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you</a:t>
            </a:r>
            <a:r>
              <a:rPr lang="de-DE" sz="2800" b="1" dirty="0" smtClean="0"/>
              <a:t>!</a:t>
            </a:r>
          </a:p>
          <a:p>
            <a:pPr algn="ctr">
              <a:buNone/>
            </a:pPr>
            <a:endParaRPr lang="de-DE" sz="2800" b="1" dirty="0" smtClean="0"/>
          </a:p>
          <a:p>
            <a:pPr algn="ctr">
              <a:buNone/>
            </a:pPr>
            <a:endParaRPr lang="de-DE" sz="2400" dirty="0" smtClean="0"/>
          </a:p>
          <a:p>
            <a:pPr algn="ctr">
              <a:buNone/>
            </a:pPr>
            <a:r>
              <a:rPr lang="de-DE" sz="2400" dirty="0" smtClean="0"/>
              <a:t>inka.bormann@fu-berlin.de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83487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Preliminaries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err="1" smtClean="0"/>
              <a:t>Among</a:t>
            </a:r>
            <a:r>
              <a:rPr lang="de-DE" dirty="0" smtClean="0"/>
              <a:t> </a:t>
            </a:r>
            <a:r>
              <a:rPr lang="de-DE" dirty="0" err="1" smtClean="0"/>
              <a:t>others</a:t>
            </a:r>
            <a:r>
              <a:rPr lang="de-DE" dirty="0" smtClean="0"/>
              <a:t>,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think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education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communication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crucial</a:t>
            </a:r>
            <a:r>
              <a:rPr lang="de-DE" dirty="0" smtClean="0"/>
              <a:t> </a:t>
            </a:r>
            <a:r>
              <a:rPr lang="de-DE" dirty="0" err="1" smtClean="0"/>
              <a:t>leverage</a:t>
            </a:r>
            <a:r>
              <a:rPr lang="de-DE" dirty="0" smtClean="0"/>
              <a:t> </a:t>
            </a:r>
            <a:r>
              <a:rPr lang="de-DE" dirty="0" err="1" smtClean="0"/>
              <a:t>points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move</a:t>
            </a:r>
            <a:r>
              <a:rPr lang="de-DE" dirty="0" smtClean="0"/>
              <a:t> </a:t>
            </a:r>
            <a:r>
              <a:rPr lang="de-DE" dirty="0" err="1" smtClean="0"/>
              <a:t>ahead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path</a:t>
            </a:r>
            <a:r>
              <a:rPr lang="de-DE" dirty="0" smtClean="0"/>
              <a:t> </a:t>
            </a:r>
            <a:r>
              <a:rPr lang="de-DE" dirty="0" err="1" smtClean="0"/>
              <a:t>towards</a:t>
            </a:r>
            <a:r>
              <a:rPr lang="de-DE" dirty="0" smtClean="0"/>
              <a:t> sustainable development</a:t>
            </a:r>
          </a:p>
          <a:p>
            <a:endParaRPr lang="de-DE" dirty="0"/>
          </a:p>
          <a:p>
            <a:r>
              <a:rPr lang="de-DE" dirty="0" err="1" smtClean="0"/>
              <a:t>However</a:t>
            </a:r>
            <a:r>
              <a:rPr lang="de-DE" dirty="0" smtClean="0"/>
              <a:t>, unilateral </a:t>
            </a:r>
            <a:r>
              <a:rPr lang="de-DE" dirty="0" err="1" smtClean="0"/>
              <a:t>instruction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information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much</a:t>
            </a:r>
            <a:r>
              <a:rPr lang="de-DE" dirty="0" smtClean="0"/>
              <a:t> </a:t>
            </a:r>
            <a:r>
              <a:rPr lang="de-DE" dirty="0" err="1" smtClean="0"/>
              <a:t>too</a:t>
            </a:r>
            <a:r>
              <a:rPr lang="de-DE" dirty="0" smtClean="0"/>
              <a:t> </a:t>
            </a:r>
            <a:r>
              <a:rPr lang="de-DE" dirty="0" err="1" smtClean="0"/>
              <a:t>less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unproductive</a:t>
            </a:r>
            <a:r>
              <a:rPr lang="de-DE" dirty="0" smtClean="0"/>
              <a:t>; </a:t>
            </a:r>
          </a:p>
          <a:p>
            <a:endParaRPr lang="de-DE" dirty="0"/>
          </a:p>
          <a:p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seems</a:t>
            </a:r>
            <a:r>
              <a:rPr lang="de-DE" dirty="0" smtClean="0"/>
              <a:t> </a:t>
            </a:r>
            <a:r>
              <a:rPr lang="de-DE" dirty="0" smtClean="0"/>
              <a:t>an </a:t>
            </a:r>
            <a:r>
              <a:rPr lang="de-DE" dirty="0" err="1" smtClean="0"/>
              <a:t>inconducive</a:t>
            </a:r>
            <a:r>
              <a:rPr lang="de-DE" dirty="0" smtClean="0"/>
              <a:t> </a:t>
            </a:r>
            <a:r>
              <a:rPr lang="de-DE" dirty="0" err="1" smtClean="0"/>
              <a:t>starting</a:t>
            </a:r>
            <a:r>
              <a:rPr lang="de-DE" dirty="0" smtClean="0"/>
              <a:t> </a:t>
            </a:r>
            <a:r>
              <a:rPr lang="de-DE" dirty="0" err="1" smtClean="0"/>
              <a:t>point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long</a:t>
            </a:r>
            <a:r>
              <a:rPr lang="de-DE" dirty="0" smtClean="0"/>
              <a:t> tour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sustainable</a:t>
            </a:r>
            <a:r>
              <a:rPr lang="de-DE" dirty="0" smtClean="0"/>
              <a:t> </a:t>
            </a:r>
            <a:r>
              <a:rPr lang="de-DE" dirty="0" err="1" smtClean="0"/>
              <a:t>development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401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Preliminaries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b="1" dirty="0" err="1" smtClean="0"/>
              <a:t>Unfortunately</a:t>
            </a:r>
            <a:r>
              <a:rPr lang="de-DE" b="1" dirty="0" smtClean="0"/>
              <a:t>, </a:t>
            </a:r>
            <a:r>
              <a:rPr lang="de-DE" b="1" dirty="0" err="1" smtClean="0"/>
              <a:t>the</a:t>
            </a:r>
            <a:r>
              <a:rPr lang="de-DE" b="1" dirty="0" smtClean="0"/>
              <a:t> </a:t>
            </a:r>
            <a:r>
              <a:rPr lang="de-DE" b="1" dirty="0" err="1" smtClean="0"/>
              <a:t>causality</a:t>
            </a:r>
            <a:r>
              <a:rPr lang="de-DE" b="1" dirty="0" smtClean="0"/>
              <a:t> </a:t>
            </a:r>
            <a:r>
              <a:rPr lang="de-DE" b="1" dirty="0" err="1" smtClean="0"/>
              <a:t>between</a:t>
            </a:r>
            <a:r>
              <a:rPr lang="de-DE" b="1" dirty="0" smtClean="0"/>
              <a:t> </a:t>
            </a:r>
            <a:r>
              <a:rPr lang="de-DE" b="1" dirty="0" err="1" smtClean="0"/>
              <a:t>knowledge</a:t>
            </a:r>
            <a:r>
              <a:rPr lang="de-DE" b="1" dirty="0" smtClean="0"/>
              <a:t>, </a:t>
            </a:r>
            <a:r>
              <a:rPr lang="de-DE" b="1" dirty="0" err="1" smtClean="0"/>
              <a:t>consciousness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action</a:t>
            </a:r>
            <a:r>
              <a:rPr lang="de-DE" b="1" dirty="0" smtClean="0"/>
              <a:t> </a:t>
            </a:r>
            <a:r>
              <a:rPr lang="de-DE" b="1" dirty="0" err="1" smtClean="0"/>
              <a:t>has</a:t>
            </a:r>
            <a:r>
              <a:rPr lang="de-DE" b="1" dirty="0" smtClean="0"/>
              <a:t> not </a:t>
            </a:r>
            <a:r>
              <a:rPr lang="de-DE" b="1" dirty="0" err="1" smtClean="0"/>
              <a:t>been</a:t>
            </a:r>
            <a:r>
              <a:rPr lang="de-DE" b="1" dirty="0" smtClean="0"/>
              <a:t> </a:t>
            </a:r>
            <a:r>
              <a:rPr lang="de-DE" b="1" dirty="0" err="1" smtClean="0"/>
              <a:t>proven</a:t>
            </a:r>
            <a:r>
              <a:rPr lang="de-DE" b="1" dirty="0" smtClean="0"/>
              <a:t>.</a:t>
            </a:r>
          </a:p>
          <a:p>
            <a:r>
              <a:rPr lang="en-US" b="1" dirty="0"/>
              <a:t>Thus, we need alternative </a:t>
            </a:r>
            <a:r>
              <a:rPr lang="en-US" b="1" dirty="0" smtClean="0"/>
              <a:t>ways </a:t>
            </a:r>
            <a:r>
              <a:rPr lang="en-US" b="1" dirty="0"/>
              <a:t>to think about how to </a:t>
            </a:r>
            <a:r>
              <a:rPr lang="en-US" b="1" dirty="0" smtClean="0"/>
              <a:t>support </a:t>
            </a:r>
            <a:r>
              <a:rPr lang="en-US" b="1" dirty="0"/>
              <a:t>sustainable actions.</a:t>
            </a:r>
            <a:endParaRPr lang="de-DE" b="1" dirty="0" smtClean="0"/>
          </a:p>
          <a:p>
            <a:endParaRPr lang="de-DE" b="1" dirty="0" smtClean="0"/>
          </a:p>
          <a:p>
            <a:endParaRPr lang="de-DE" b="1" dirty="0" smtClean="0"/>
          </a:p>
          <a:p>
            <a:r>
              <a:rPr lang="de-DE" b="1" dirty="0" err="1" smtClean="0"/>
              <a:t>Objectives</a:t>
            </a:r>
            <a:r>
              <a:rPr lang="de-DE" b="1" dirty="0" smtClean="0"/>
              <a:t> </a:t>
            </a:r>
            <a:r>
              <a:rPr lang="de-DE" b="1" dirty="0" err="1" smtClean="0"/>
              <a:t>of</a:t>
            </a:r>
            <a:r>
              <a:rPr lang="de-DE" b="1" dirty="0" smtClean="0"/>
              <a:t> </a:t>
            </a:r>
            <a:r>
              <a:rPr lang="de-DE" b="1" dirty="0" err="1" smtClean="0"/>
              <a:t>our</a:t>
            </a:r>
            <a:r>
              <a:rPr lang="de-DE" b="1" dirty="0" smtClean="0"/>
              <a:t> </a:t>
            </a:r>
            <a:r>
              <a:rPr lang="de-DE" b="1" dirty="0" err="1" smtClean="0"/>
              <a:t>session</a:t>
            </a:r>
            <a:r>
              <a:rPr lang="de-DE" b="1" dirty="0" smtClean="0"/>
              <a:t> </a:t>
            </a:r>
            <a:r>
              <a:rPr lang="de-DE" b="1" dirty="0" err="1" smtClean="0"/>
              <a:t>this</a:t>
            </a:r>
            <a:r>
              <a:rPr lang="de-DE" b="1" dirty="0" smtClean="0"/>
              <a:t> </a:t>
            </a:r>
            <a:r>
              <a:rPr lang="de-DE" b="1" dirty="0" err="1" smtClean="0"/>
              <a:t>morning</a:t>
            </a:r>
            <a:endParaRPr lang="de-DE" b="1" dirty="0" smtClean="0"/>
          </a:p>
          <a:p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s</a:t>
            </a:r>
            <a:r>
              <a:rPr lang="de-DE" dirty="0" err="1" smtClean="0"/>
              <a:t>hifting</a:t>
            </a:r>
            <a:r>
              <a:rPr lang="de-DE" dirty="0" smtClean="0"/>
              <a:t> </a:t>
            </a:r>
            <a:r>
              <a:rPr lang="de-DE" dirty="0" err="1" smtClean="0"/>
              <a:t>away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a </a:t>
            </a:r>
            <a:r>
              <a:rPr lang="de-DE" dirty="0" err="1" smtClean="0"/>
              <a:t>view</a:t>
            </a:r>
            <a:r>
              <a:rPr lang="de-DE" dirty="0" smtClean="0"/>
              <a:t> on </a:t>
            </a:r>
            <a:r>
              <a:rPr lang="de-DE" dirty="0" err="1" smtClean="0"/>
              <a:t>deficits</a:t>
            </a:r>
            <a:r>
              <a:rPr lang="de-DE" dirty="0" smtClean="0"/>
              <a:t> </a:t>
            </a:r>
            <a:r>
              <a:rPr lang="de-DE" dirty="0" smtClean="0"/>
              <a:t>in </a:t>
            </a:r>
            <a:r>
              <a:rPr lang="de-DE" dirty="0" err="1" smtClean="0"/>
              <a:t>knowledge</a:t>
            </a:r>
            <a:r>
              <a:rPr lang="de-DE" dirty="0" smtClean="0"/>
              <a:t>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smtClean="0"/>
              <a:t>a </a:t>
            </a:r>
            <a:r>
              <a:rPr lang="de-DE" dirty="0" err="1" smtClean="0"/>
              <a:t>view</a:t>
            </a:r>
            <a:r>
              <a:rPr lang="de-DE" dirty="0" smtClean="0"/>
              <a:t> on </a:t>
            </a:r>
            <a:r>
              <a:rPr lang="de-DE" dirty="0" err="1" smtClean="0"/>
              <a:t>resources</a:t>
            </a:r>
            <a:r>
              <a:rPr lang="de-DE" dirty="0" smtClean="0"/>
              <a:t> </a:t>
            </a:r>
            <a:r>
              <a:rPr lang="de-DE" dirty="0" err="1" smtClean="0"/>
              <a:t>embeded</a:t>
            </a:r>
            <a:r>
              <a:rPr lang="de-DE" dirty="0" smtClean="0"/>
              <a:t> in </a:t>
            </a:r>
            <a:r>
              <a:rPr lang="de-DE" dirty="0" err="1" smtClean="0"/>
              <a:t>practices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b</a:t>
            </a:r>
            <a:r>
              <a:rPr lang="de-DE" dirty="0" err="1" smtClean="0"/>
              <a:t>ecoming</a:t>
            </a:r>
            <a:r>
              <a:rPr lang="de-DE" dirty="0" smtClean="0"/>
              <a:t> </a:t>
            </a:r>
            <a:r>
              <a:rPr lang="de-DE" dirty="0" err="1" smtClean="0"/>
              <a:t>aware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value</a:t>
            </a:r>
            <a:r>
              <a:rPr lang="de-DE" dirty="0" smtClean="0"/>
              <a:t> different </a:t>
            </a:r>
            <a:r>
              <a:rPr lang="de-DE" dirty="0" err="1" smtClean="0"/>
              <a:t>needs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burdens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r>
              <a:rPr lang="de-DE" dirty="0" smtClean="0"/>
              <a:t> – </a:t>
            </a:r>
            <a:r>
              <a:rPr lang="de-DE" i="1" dirty="0" smtClean="0"/>
              <a:t>but </a:t>
            </a:r>
            <a:r>
              <a:rPr lang="de-DE" i="1" dirty="0" err="1" smtClean="0"/>
              <a:t>typed</a:t>
            </a:r>
            <a:r>
              <a:rPr lang="de-DE" i="1" dirty="0" smtClean="0"/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discussing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leverage</a:t>
            </a:r>
            <a:r>
              <a:rPr lang="de-DE" dirty="0" smtClean="0"/>
              <a:t> </a:t>
            </a:r>
            <a:r>
              <a:rPr lang="de-DE" dirty="0" err="1" smtClean="0"/>
              <a:t>points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diversify</a:t>
            </a:r>
            <a:r>
              <a:rPr lang="de-DE" dirty="0" smtClean="0"/>
              <a:t> </a:t>
            </a:r>
            <a:r>
              <a:rPr lang="de-DE" dirty="0" err="1" smtClean="0"/>
              <a:t>modes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communication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r>
              <a:rPr lang="de-DE" dirty="0" smtClean="0"/>
              <a:t> in HEI</a:t>
            </a:r>
          </a:p>
        </p:txBody>
      </p:sp>
    </p:spTree>
    <p:extLst>
      <p:ext uri="{BB962C8B-B14F-4D97-AF65-F5344CB8AC3E}">
        <p14:creationId xmlns:p14="http://schemas.microsoft.com/office/powerpoint/2010/main" val="271046937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Outline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Relation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knowledge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practices</a:t>
            </a:r>
            <a:r>
              <a:rPr lang="de-DE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 err="1" smtClean="0"/>
              <a:t>Heterogeneous</a:t>
            </a:r>
            <a:r>
              <a:rPr lang="de-DE" dirty="0" smtClean="0"/>
              <a:t> </a:t>
            </a:r>
            <a:r>
              <a:rPr lang="de-DE" dirty="0" err="1" smtClean="0"/>
              <a:t>practices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 err="1" smtClean="0"/>
              <a:t>Inherent</a:t>
            </a:r>
            <a:r>
              <a:rPr lang="de-DE" dirty="0" smtClean="0"/>
              <a:t> </a:t>
            </a:r>
            <a:r>
              <a:rPr lang="de-DE" dirty="0" err="1" smtClean="0"/>
              <a:t>leverage</a:t>
            </a:r>
            <a:r>
              <a:rPr lang="de-DE" dirty="0" smtClean="0"/>
              <a:t> </a:t>
            </a:r>
            <a:r>
              <a:rPr lang="de-DE" dirty="0" err="1" smtClean="0"/>
              <a:t>points</a:t>
            </a:r>
            <a:endParaRPr lang="de-DE" dirty="0"/>
          </a:p>
          <a:p>
            <a:pPr marL="342900" indent="-342900">
              <a:buFont typeface="+mj-lt"/>
              <a:buAutoNum type="arabicPeriod"/>
            </a:pP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Target-group </a:t>
            </a:r>
            <a:r>
              <a:rPr lang="de-DE" dirty="0" err="1" smtClean="0"/>
              <a:t>appropriate</a:t>
            </a:r>
            <a:r>
              <a:rPr lang="de-DE" dirty="0" smtClean="0"/>
              <a:t> </a:t>
            </a:r>
            <a:r>
              <a:rPr lang="de-DE" dirty="0" err="1" smtClean="0"/>
              <a:t>offers</a:t>
            </a:r>
            <a:r>
              <a:rPr lang="de-DE" dirty="0" smtClean="0"/>
              <a:t> for </a:t>
            </a:r>
            <a:r>
              <a:rPr lang="de-DE" dirty="0" err="1" smtClean="0"/>
              <a:t>participation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72594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Outline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Relation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knowledge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practices</a:t>
            </a:r>
            <a:r>
              <a:rPr lang="de-DE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 err="1" smtClean="0"/>
              <a:t>Heterogeneous</a:t>
            </a:r>
            <a:r>
              <a:rPr lang="de-DE" dirty="0" smtClean="0"/>
              <a:t> </a:t>
            </a:r>
            <a:r>
              <a:rPr lang="de-DE" dirty="0" err="1" smtClean="0"/>
              <a:t>practices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endParaRPr lang="de-DE" dirty="0"/>
          </a:p>
          <a:p>
            <a:pPr marL="342900" indent="-342900">
              <a:buFont typeface="+mj-lt"/>
              <a:buAutoNum type="arabicPeriod"/>
            </a:pPr>
            <a:r>
              <a:rPr lang="de-DE" dirty="0" err="1" smtClean="0"/>
              <a:t>Inherent</a:t>
            </a:r>
            <a:r>
              <a:rPr lang="de-DE" dirty="0" smtClean="0"/>
              <a:t> </a:t>
            </a:r>
            <a:r>
              <a:rPr lang="de-DE" dirty="0" err="1" smtClean="0"/>
              <a:t>leverage</a:t>
            </a:r>
            <a:r>
              <a:rPr lang="de-DE" dirty="0" smtClean="0"/>
              <a:t> </a:t>
            </a:r>
            <a:r>
              <a:rPr lang="de-DE" dirty="0" err="1" smtClean="0"/>
              <a:t>points</a:t>
            </a:r>
            <a:endParaRPr lang="de-DE" dirty="0"/>
          </a:p>
          <a:p>
            <a:pPr marL="342900" indent="-342900">
              <a:buFont typeface="+mj-lt"/>
              <a:buAutoNum type="arabicPeriod"/>
            </a:pP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Target-group </a:t>
            </a:r>
            <a:r>
              <a:rPr lang="de-DE" dirty="0" err="1" smtClean="0"/>
              <a:t>appropriate</a:t>
            </a:r>
            <a:r>
              <a:rPr lang="de-DE" dirty="0" smtClean="0"/>
              <a:t> </a:t>
            </a:r>
            <a:r>
              <a:rPr lang="de-DE" dirty="0" err="1" smtClean="0"/>
              <a:t>offers</a:t>
            </a:r>
            <a:r>
              <a:rPr lang="de-DE" dirty="0" smtClean="0"/>
              <a:t> for </a:t>
            </a:r>
            <a:r>
              <a:rPr lang="de-DE" dirty="0" err="1" smtClean="0"/>
              <a:t>participation</a:t>
            </a:r>
            <a:endParaRPr lang="de-DE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 bwMode="auto">
          <a:xfrm>
            <a:off x="250825" y="1625346"/>
            <a:ext cx="8648445" cy="48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defRPr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5600" indent="-176213" algn="l" rtl="0" eaLnBrk="1" fontAlgn="base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Char char="-"/>
              <a:defRPr>
                <a:solidFill>
                  <a:srgbClr val="000000"/>
                </a:solidFill>
                <a:latin typeface="+mn-lt"/>
              </a:defRPr>
            </a:lvl2pPr>
            <a:lvl3pPr marL="723900" indent="-188913" algn="l" rtl="0" eaLnBrk="1" fontAlgn="base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Char char="-"/>
              <a:defRPr>
                <a:solidFill>
                  <a:srgbClr val="000000"/>
                </a:solidFill>
                <a:latin typeface="+mn-lt"/>
              </a:defRPr>
            </a:lvl3pPr>
            <a:lvl4pPr marL="1079500" indent="-176213" algn="l" rtl="0" eaLnBrk="1" fontAlgn="base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Char char="-"/>
              <a:defRPr>
                <a:solidFill>
                  <a:srgbClr val="000000"/>
                </a:solidFill>
                <a:latin typeface="+mn-lt"/>
              </a:defRPr>
            </a:lvl4pPr>
            <a:lvl5pPr marL="1435100" indent="-176213" algn="l" rtl="0" eaLnBrk="1" fontAlgn="base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Char char="-"/>
              <a:defRPr>
                <a:solidFill>
                  <a:srgbClr val="000000"/>
                </a:solidFill>
                <a:latin typeface="+mn-lt"/>
              </a:defRPr>
            </a:lvl5pPr>
            <a:lvl6pPr marL="1892300" indent="-176213" algn="l" rtl="0" eaLnBrk="1" fontAlgn="base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SzPct val="90000"/>
              <a:buChar char="-"/>
              <a:defRPr>
                <a:solidFill>
                  <a:schemeClr val="tx1"/>
                </a:solidFill>
                <a:latin typeface="+mn-lt"/>
              </a:defRPr>
            </a:lvl6pPr>
            <a:lvl7pPr marL="2349500" indent="-176213" algn="l" rtl="0" eaLnBrk="1" fontAlgn="base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SzPct val="90000"/>
              <a:buChar char="-"/>
              <a:defRPr>
                <a:solidFill>
                  <a:schemeClr val="tx1"/>
                </a:solidFill>
                <a:latin typeface="+mn-lt"/>
              </a:defRPr>
            </a:lvl7pPr>
            <a:lvl8pPr marL="2806700" indent="-176213" algn="l" rtl="0" eaLnBrk="1" fontAlgn="base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SzPct val="90000"/>
              <a:buChar char="-"/>
              <a:defRPr>
                <a:solidFill>
                  <a:schemeClr val="tx1"/>
                </a:solidFill>
                <a:latin typeface="+mn-lt"/>
              </a:defRPr>
            </a:lvl8pPr>
            <a:lvl9pPr marL="3263900" indent="-176213" algn="l" rtl="0" eaLnBrk="1" fontAlgn="base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SzPct val="90000"/>
              <a:buChar char="-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>
              <a:buFont typeface="+mj-lt"/>
              <a:buAutoNum type="arabicPeriod"/>
            </a:pPr>
            <a:endParaRPr lang="de-DE" kern="0" dirty="0" smtClean="0"/>
          </a:p>
          <a:p>
            <a:endParaRPr lang="de-DE" kern="0" dirty="0" smtClean="0"/>
          </a:p>
          <a:p>
            <a:r>
              <a:rPr lang="de-DE" kern="0" dirty="0"/>
              <a:t>	</a:t>
            </a:r>
            <a:r>
              <a:rPr lang="de-DE" kern="0" dirty="0" smtClean="0"/>
              <a:t>						WHY</a:t>
            </a:r>
          </a:p>
          <a:p>
            <a:endParaRPr lang="de-DE" kern="0" dirty="0"/>
          </a:p>
          <a:p>
            <a:r>
              <a:rPr lang="de-DE" kern="0" dirty="0" smtClean="0"/>
              <a:t>							WHAT</a:t>
            </a:r>
          </a:p>
          <a:p>
            <a:endParaRPr lang="de-DE" kern="0" dirty="0"/>
          </a:p>
          <a:p>
            <a:r>
              <a:rPr lang="de-DE" kern="0" dirty="0" smtClean="0"/>
              <a:t>							HOW</a:t>
            </a:r>
          </a:p>
          <a:p>
            <a:endParaRPr lang="de-DE" kern="0" dirty="0"/>
          </a:p>
          <a:p>
            <a:r>
              <a:rPr lang="de-DE" kern="0" dirty="0" smtClean="0"/>
              <a:t>							CONCLUSIONS</a:t>
            </a:r>
          </a:p>
        </p:txBody>
      </p:sp>
    </p:spTree>
    <p:extLst>
      <p:ext uri="{BB962C8B-B14F-4D97-AF65-F5344CB8AC3E}">
        <p14:creationId xmlns:p14="http://schemas.microsoft.com/office/powerpoint/2010/main" val="7094739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685800"/>
            <a:ext cx="8642350" cy="688975"/>
          </a:xfrm>
        </p:spPr>
        <p:txBody>
          <a:bodyPr/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WHY</a:t>
            </a:r>
            <a:br>
              <a:rPr lang="de-DE" dirty="0" smtClean="0"/>
            </a:br>
            <a:r>
              <a:rPr lang="de-DE" dirty="0" smtClean="0"/>
              <a:t>Relation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knowledge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 smtClean="0"/>
              <a:t>practices</a:t>
            </a:r>
            <a:r>
              <a:rPr lang="de-DE" dirty="0"/>
              <a:t>	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Instead</a:t>
            </a:r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Rechteck 3"/>
          <p:cNvSpPr/>
          <p:nvPr/>
        </p:nvSpPr>
        <p:spPr bwMode="auto">
          <a:xfrm>
            <a:off x="538857" y="2905696"/>
            <a:ext cx="4464496" cy="115212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/>
            </a:r>
            <a:b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</a:b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commmunicating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teaching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knowledge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concerning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(non) sustainable development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issues</a:t>
            </a:r>
            <a:endParaRPr kumimoji="0" lang="de-DE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Rechteck 4"/>
          <p:cNvSpPr/>
          <p:nvPr/>
        </p:nvSpPr>
        <p:spPr bwMode="auto">
          <a:xfrm>
            <a:off x="538857" y="4201840"/>
            <a:ext cx="4464496" cy="115212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/>
            </a:r>
            <a:b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</a:b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acting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sustainable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b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</a:b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every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day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life</a:t>
            </a:r>
            <a:endParaRPr kumimoji="0" lang="de-DE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10" name="Gruppieren 9"/>
          <p:cNvGrpSpPr/>
          <p:nvPr/>
        </p:nvGrpSpPr>
        <p:grpSpPr>
          <a:xfrm>
            <a:off x="5291385" y="2826370"/>
            <a:ext cx="3168352" cy="2448272"/>
            <a:chOff x="5291385" y="2826370"/>
            <a:chExt cx="3168352" cy="2448272"/>
          </a:xfrm>
        </p:grpSpPr>
        <p:sp>
          <p:nvSpPr>
            <p:cNvPr id="7" name="Rechteck 6"/>
            <p:cNvSpPr/>
            <p:nvPr/>
          </p:nvSpPr>
          <p:spPr bwMode="auto">
            <a:xfrm>
              <a:off x="5291385" y="2826370"/>
              <a:ext cx="3168352" cy="244827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e-DE" i="1" dirty="0" smtClean="0"/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DE" i="1" dirty="0" smtClean="0"/>
                <a:t/>
              </a:r>
              <a:br>
                <a:rPr lang="de-DE" i="1" dirty="0" smtClean="0"/>
              </a:br>
              <a:r>
                <a:rPr lang="de-DE" i="1" dirty="0" smtClean="0"/>
                <a:t>	…</a:t>
              </a:r>
              <a:r>
                <a:rPr lang="de-DE" i="1" dirty="0" err="1" smtClean="0"/>
                <a:t>from</a:t>
              </a:r>
              <a:r>
                <a:rPr lang="de-DE" i="1" dirty="0" smtClean="0"/>
                <a:t> </a:t>
              </a:r>
              <a:r>
                <a:rPr lang="de-DE" i="1" dirty="0" err="1" smtClean="0"/>
                <a:t>knowledge</a:t>
              </a: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/>
              </a:r>
              <a:b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</a:b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/>
              </a:r>
              <a:b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</a:b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	</a:t>
              </a:r>
              <a:r>
                <a:rPr kumimoji="0" lang="de-DE" sz="1800" b="0" i="1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rPr>
                <a:t>to</a:t>
              </a: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 </a:t>
              </a:r>
              <a:b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</a:b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 </a:t>
              </a:r>
              <a:b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</a:b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	</a:t>
              </a:r>
              <a:r>
                <a:rPr kumimoji="0" lang="de-DE" sz="1800" b="0" i="1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rPr>
                <a:t>action</a:t>
              </a:r>
              <a:endParaRPr kumimoji="0" lang="de-DE" sz="18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cxnSp>
          <p:nvCxnSpPr>
            <p:cNvPr id="8" name="Gerade Verbindung mit Pfeil 7"/>
            <p:cNvCxnSpPr/>
            <p:nvPr/>
          </p:nvCxnSpPr>
          <p:spPr bwMode="auto">
            <a:xfrm flipH="1" flipV="1">
              <a:off x="5980666" y="3429000"/>
              <a:ext cx="17855" cy="148783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27511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WHY</a:t>
            </a:r>
            <a:br>
              <a:rPr lang="de-DE" dirty="0" smtClean="0"/>
            </a:br>
            <a:r>
              <a:rPr lang="de-DE" dirty="0" smtClean="0"/>
              <a:t>Relation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knowledge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 smtClean="0"/>
              <a:t>practices</a:t>
            </a:r>
            <a:r>
              <a:rPr lang="de-DE" dirty="0"/>
              <a:t>	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Instead</a:t>
            </a:r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Rechteck 3"/>
          <p:cNvSpPr/>
          <p:nvPr/>
        </p:nvSpPr>
        <p:spPr bwMode="auto">
          <a:xfrm>
            <a:off x="538857" y="2905696"/>
            <a:ext cx="4464496" cy="115212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/>
            </a:r>
            <a:b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</a:b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commmunicating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teaching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knowledge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concerning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(non) sustainable development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issues</a:t>
            </a:r>
            <a:endParaRPr kumimoji="0" lang="de-DE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Rechteck 4"/>
          <p:cNvSpPr/>
          <p:nvPr/>
        </p:nvSpPr>
        <p:spPr bwMode="auto">
          <a:xfrm>
            <a:off x="538857" y="4201840"/>
            <a:ext cx="4464496" cy="115212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/>
            </a:r>
            <a:b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</a:b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becoming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aware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of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implict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sustainable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practices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in</a:t>
            </a:r>
            <a:r>
              <a:rPr kumimoji="0" lang="de-DE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every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day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life</a:t>
            </a:r>
            <a:endParaRPr kumimoji="0" lang="de-DE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10" name="Gruppieren 9"/>
          <p:cNvGrpSpPr/>
          <p:nvPr/>
        </p:nvGrpSpPr>
        <p:grpSpPr>
          <a:xfrm>
            <a:off x="5291385" y="2826370"/>
            <a:ext cx="3168352" cy="2448272"/>
            <a:chOff x="5291385" y="2826370"/>
            <a:chExt cx="3168352" cy="2448272"/>
          </a:xfrm>
        </p:grpSpPr>
        <p:sp>
          <p:nvSpPr>
            <p:cNvPr id="7" name="Rechteck 6"/>
            <p:cNvSpPr/>
            <p:nvPr/>
          </p:nvSpPr>
          <p:spPr bwMode="auto">
            <a:xfrm>
              <a:off x="5291385" y="2826370"/>
              <a:ext cx="3168352" cy="244827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e-DE" i="1" dirty="0" smtClean="0"/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DE" i="1" dirty="0" smtClean="0"/>
                <a:t/>
              </a:r>
              <a:br>
                <a:rPr lang="de-DE" i="1" dirty="0" smtClean="0"/>
              </a:br>
              <a:r>
                <a:rPr lang="de-DE" i="1" dirty="0" smtClean="0"/>
                <a:t>	…</a:t>
              </a:r>
              <a:r>
                <a:rPr lang="de-DE" i="1" dirty="0" err="1" smtClean="0"/>
                <a:t>to</a:t>
              </a:r>
              <a:r>
                <a:rPr lang="de-DE" i="1" dirty="0" smtClean="0"/>
                <a:t> </a:t>
              </a:r>
              <a:r>
                <a:rPr lang="de-DE" i="1" dirty="0" err="1" smtClean="0"/>
                <a:t>knowledge</a:t>
              </a: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/>
              </a:r>
              <a:b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</a:b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/>
              </a:r>
              <a:b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</a:b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	</a:t>
              </a:r>
              <a:r>
                <a:rPr kumimoji="0" lang="de-DE" sz="1800" b="0" i="1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rPr>
                <a:t>from</a:t>
              </a: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 </a:t>
              </a:r>
              <a:b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</a:b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 </a:t>
              </a:r>
              <a:b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</a:br>
              <a:r>
                <a:rPr kumimoji="0" lang="de-DE" sz="1800" b="0" i="1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	</a:t>
              </a:r>
              <a:r>
                <a:rPr kumimoji="0" lang="de-DE" sz="1800" b="0" i="1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rPr>
                <a:t>action</a:t>
              </a:r>
              <a:endParaRPr kumimoji="0" lang="de-DE" sz="18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cxnSp>
          <p:nvCxnSpPr>
            <p:cNvPr id="8" name="Gerade Verbindung mit Pfeil 7"/>
            <p:cNvCxnSpPr/>
            <p:nvPr/>
          </p:nvCxnSpPr>
          <p:spPr bwMode="auto">
            <a:xfrm flipH="1">
              <a:off x="5785595" y="3257723"/>
              <a:ext cx="5605" cy="160020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236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WHY</a:t>
            </a:r>
            <a:br>
              <a:rPr lang="de-DE" dirty="0" smtClean="0"/>
            </a:br>
            <a:r>
              <a:rPr lang="de-DE" dirty="0" smtClean="0"/>
              <a:t>Relation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knowledge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practices</a:t>
            </a:r>
            <a:r>
              <a:rPr lang="de-DE" dirty="0"/>
              <a:t>	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err="1" smtClean="0"/>
              <a:t>Overview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findings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representative</a:t>
            </a:r>
            <a:r>
              <a:rPr lang="de-DE" dirty="0" smtClean="0"/>
              <a:t> </a:t>
            </a:r>
            <a:r>
              <a:rPr lang="de-DE" dirty="0" err="1" smtClean="0"/>
              <a:t>study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on environmental </a:t>
            </a:r>
            <a:r>
              <a:rPr lang="de-DE" dirty="0" err="1" smtClean="0"/>
              <a:t>consciousness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in Germany, 2012 (N=2000; </a:t>
            </a:r>
            <a:br>
              <a:rPr lang="de-DE" dirty="0" smtClean="0"/>
            </a:br>
            <a:r>
              <a:rPr lang="de-DE" dirty="0" smtClean="0"/>
              <a:t>on behalf </a:t>
            </a:r>
            <a:r>
              <a:rPr lang="de-DE" dirty="0" err="1" smtClean="0"/>
              <a:t>of</a:t>
            </a:r>
            <a:r>
              <a:rPr lang="de-DE" dirty="0" smtClean="0"/>
              <a:t> Federal Environmental Agency)</a:t>
            </a:r>
          </a:p>
          <a:p>
            <a:endParaRPr lang="de-DE" dirty="0" smtClean="0"/>
          </a:p>
          <a:p>
            <a:pPr lvl="1"/>
            <a:r>
              <a:rPr lang="de-DE" dirty="0" err="1"/>
              <a:t>f</a:t>
            </a: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ranges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action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sz="1600" dirty="0" smtClean="0"/>
              <a:t>(</a:t>
            </a:r>
            <a:r>
              <a:rPr lang="de-DE" sz="1600" dirty="0" err="1" smtClean="0"/>
              <a:t>residing</a:t>
            </a:r>
            <a:r>
              <a:rPr lang="de-DE" sz="1600" dirty="0" smtClean="0"/>
              <a:t>, </a:t>
            </a:r>
            <a:r>
              <a:rPr lang="de-DE" sz="1600" dirty="0" err="1" smtClean="0"/>
              <a:t>housekeeping</a:t>
            </a:r>
            <a:r>
              <a:rPr lang="de-DE" sz="1600" dirty="0" smtClean="0"/>
              <a:t>, </a:t>
            </a:r>
            <a:r>
              <a:rPr lang="de-DE" sz="1600" dirty="0" err="1" smtClean="0"/>
              <a:t>mobility</a:t>
            </a:r>
            <a:r>
              <a:rPr lang="de-DE" sz="1600" dirty="0" smtClean="0"/>
              <a:t>, </a:t>
            </a:r>
            <a:r>
              <a:rPr lang="de-DE" sz="1600" dirty="0" err="1" smtClean="0"/>
              <a:t>purchasing</a:t>
            </a:r>
            <a:r>
              <a:rPr lang="de-DE" sz="1600" dirty="0" smtClean="0"/>
              <a:t>)</a:t>
            </a:r>
          </a:p>
          <a:p>
            <a:pPr lvl="1"/>
            <a:r>
              <a:rPr lang="de-DE" dirty="0" err="1" smtClean="0"/>
              <a:t>types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every</a:t>
            </a:r>
            <a:r>
              <a:rPr lang="de-DE" dirty="0" smtClean="0"/>
              <a:t> </a:t>
            </a:r>
            <a:r>
              <a:rPr lang="de-DE" dirty="0" err="1" smtClean="0"/>
              <a:t>day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err="1"/>
              <a:t>t</a:t>
            </a:r>
            <a:r>
              <a:rPr lang="de-DE" dirty="0" err="1" smtClean="0"/>
              <a:t>houghts</a:t>
            </a:r>
            <a:r>
              <a:rPr lang="de-DE" dirty="0" smtClean="0"/>
              <a:t> on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offers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communication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education</a:t>
            </a:r>
            <a:r>
              <a:rPr lang="de-DE" dirty="0" smtClean="0"/>
              <a:t>, </a:t>
            </a:r>
            <a:r>
              <a:rPr lang="de-DE" dirty="0" err="1" smtClean="0"/>
              <a:t>incentives</a:t>
            </a:r>
            <a:endParaRPr lang="de-DE" dirty="0" smtClean="0"/>
          </a:p>
          <a:p>
            <a:pPr lvl="1"/>
            <a:endParaRPr lang="de-DE" dirty="0" smtClean="0"/>
          </a:p>
          <a:p>
            <a:pPr lvl="1"/>
            <a:endParaRPr lang="de-D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 l="41250" t="21410" r="23519" b="22404"/>
          <a:stretch>
            <a:fillRect/>
          </a:stretch>
        </p:blipFill>
        <p:spPr bwMode="auto">
          <a:xfrm>
            <a:off x="5004743" y="1520819"/>
            <a:ext cx="3888432" cy="496094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3463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FU_Standard-Vorlage_B">
  <a:themeElements>
    <a:clrScheme name="FU_Standard-Vorlage_B 1">
      <a:dk1>
        <a:srgbClr val="000000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000000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000000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PowerPoint_Praesentation</Template>
  <TotalTime>0</TotalTime>
  <Words>834</Words>
  <Application>Microsoft Office PowerPoint</Application>
  <PresentationFormat>Bildschirmpräsentation (4:3)</PresentationFormat>
  <Paragraphs>220</Paragraphs>
  <Slides>21</Slides>
  <Notes>18</Notes>
  <HiddenSlides>2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Verdana</vt:lpstr>
      <vt:lpstr>Wingdings</vt:lpstr>
      <vt:lpstr>FU_Standard-Vorlage_B</vt:lpstr>
      <vt:lpstr>Every day practices and knowledge. How to call whom for participation?</vt:lpstr>
      <vt:lpstr>PowerPoint-Präsentation</vt:lpstr>
      <vt:lpstr>Preliminaries</vt:lpstr>
      <vt:lpstr>Preliminaries</vt:lpstr>
      <vt:lpstr>Outline</vt:lpstr>
      <vt:lpstr>Outline</vt:lpstr>
      <vt:lpstr> WHY Relation between knowledge and practices </vt:lpstr>
      <vt:lpstr>WHY Relation between knowledge and practices </vt:lpstr>
      <vt:lpstr>WHY Relation between knowledge and practices </vt:lpstr>
      <vt:lpstr>WHY Relation between knowledge and practices </vt:lpstr>
      <vt:lpstr>WHY Relation between knowledge and practices </vt:lpstr>
      <vt:lpstr>WHAT  Heterogeneous practices and life styles</vt:lpstr>
      <vt:lpstr>WHAT Heterogeneous types of every day life (Otte 2004)</vt:lpstr>
      <vt:lpstr>„Traditional workers“ (10%)</vt:lpstr>
      <vt:lpstr>„Adaptive mainstream“ (26%)</vt:lpstr>
      <vt:lpstr>„Reflectives“ (4%)</vt:lpstr>
      <vt:lpstr>HOW  Inherent leverage points</vt:lpstr>
      <vt:lpstr>HOW Inherent leverage points</vt:lpstr>
      <vt:lpstr>HOW  Inherent leverage points</vt:lpstr>
      <vt:lpstr>Typen alltäglicher Lebensführung (Otte 2004)</vt:lpstr>
      <vt:lpstr>PowerPoint-Präsentation</vt:lpstr>
    </vt:vector>
  </TitlesOfParts>
  <Company>Freie Universitaet Berlin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Bormann, Inka</dc:creator>
  <dc:description>Version 0.9, 10.11.2005</dc:description>
  <cp:lastModifiedBy>Inka Bormann</cp:lastModifiedBy>
  <cp:revision>55</cp:revision>
  <cp:lastPrinted>2002-06-26T11:04:16Z</cp:lastPrinted>
  <dcterms:created xsi:type="dcterms:W3CDTF">2014-04-03T09:37:21Z</dcterms:created>
  <dcterms:modified xsi:type="dcterms:W3CDTF">2015-03-26T07:46:31Z</dcterms:modified>
</cp:coreProperties>
</file>