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5" r:id="rId2"/>
  </p:sldMasterIdLst>
  <p:notesMasterIdLst>
    <p:notesMasterId r:id="rId6"/>
  </p:notesMasterIdLst>
  <p:sldIdLst>
    <p:sldId id="267" r:id="rId3"/>
    <p:sldId id="262" r:id="rId4"/>
    <p:sldId id="269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82DF73-B0AA-5A07-95AE-3713FEFD069C}" name="Cynthia Heiner" initials="CH" userId="S::vcoch@leeds.ac.uk::86eeff0f-95e1-4b9c-b15f-f6f1cf8c87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69D"/>
    <a:srgbClr val="006EA4"/>
    <a:srgbClr val="00A4D1"/>
    <a:srgbClr val="CCFF00"/>
    <a:srgbClr val="AABD1C"/>
    <a:srgbClr val="003366"/>
    <a:srgbClr val="AE2471"/>
    <a:srgbClr val="C96193"/>
    <a:srgbClr val="FFFFFF"/>
    <a:srgbClr val="4B6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7E9639D4-E3E2-4D34-9284-5A2195B3D0D7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17" autoAdjust="0"/>
    <p:restoredTop sz="94681"/>
  </p:normalViewPr>
  <p:slideViewPr>
    <p:cSldViewPr snapToGrid="0">
      <p:cViewPr varScale="1">
        <p:scale>
          <a:sx n="27" d="100"/>
          <a:sy n="27" d="100"/>
        </p:scale>
        <p:origin x="303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EEBD99-1FAB-96E6-99DA-81B2060E587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92AAB7-55DA-56C5-4292-3A56FB1DA12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fld id="{47A58921-B528-1549-9575-E7982AC4230D}" type="datetime1">
              <a:rPr lang="en-US"/>
              <a:pPr lvl="0"/>
              <a:t>9/9/2026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F875F4-7646-B7CD-2254-A5FD66E719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09A51F8-CE70-1BF5-2637-BE120672A4CF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9BB1B-EFB7-B8A2-4A0E-52314ADA481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93507-1F4B-6362-E235-CF39A9EC3D8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fld id="{5F34D157-F9A5-C740-B43D-CAA117D53F2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6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1pPr>
    <a:lvl2pPr marL="1239618" marR="0" lvl="1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2pPr>
    <a:lvl3pPr marL="2479236" marR="0" lvl="2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3pPr>
    <a:lvl4pPr marL="3718853" marR="0" lvl="3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4pPr>
    <a:lvl5pPr marL="4958472" marR="0" lvl="4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5pPr>
    <a:lvl6pPr marL="1615516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6pPr>
    <a:lvl7pPr marL="1938619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7pPr>
    <a:lvl8pPr marL="2261723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8pPr>
    <a:lvl9pPr marL="2584826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79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44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48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58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83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283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91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28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25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32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89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E596D6B-58CD-3B17-DD0B-C79B330158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latin typeface="Open Sans" pitchFamily="34"/>
                <a:ea typeface="Open Sans" pitchFamily="34"/>
                <a:cs typeface="Open Sans" pitchFamily="34"/>
              </a:defRPr>
            </a:lvl1pPr>
          </a:lstStyle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331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41127470" name="Grafik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5580352" y="785509"/>
            <a:ext cx="5334000" cy="1947672"/>
          </a:xfrm>
          <a:prstGeom prst="rect">
            <a:avLst/>
          </a:prstGeom>
        </p:spPr>
      </p:pic>
      <p:sp>
        <p:nvSpPr>
          <p:cNvPr id="446929505" name="Rechteck 6"/>
          <p:cNvSpPr/>
          <p:nvPr userDrawn="1"/>
        </p:nvSpPr>
        <p:spPr bwMode="auto">
          <a:xfrm>
            <a:off x="-38996" y="29152330"/>
            <a:ext cx="21422622" cy="13175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2113"/>
          </a:p>
        </p:txBody>
      </p:sp>
      <p:sp>
        <p:nvSpPr>
          <p:cNvPr id="540346285" name="Rechteck 7"/>
          <p:cNvSpPr/>
          <p:nvPr userDrawn="1"/>
        </p:nvSpPr>
        <p:spPr bwMode="auto">
          <a:xfrm rot="16947522">
            <a:off x="-522870" y="3105366"/>
            <a:ext cx="27364561" cy="24123497"/>
          </a:xfrm>
          <a:custGeom>
            <a:avLst/>
            <a:gdLst>
              <a:gd name="connsiteX0" fmla="*/ 0 w 6118234"/>
              <a:gd name="connsiteY0" fmla="*/ 0 h 6858000"/>
              <a:gd name="connsiteX1" fmla="*/ 6118234 w 6118234"/>
              <a:gd name="connsiteY1" fmla="*/ 0 h 6858000"/>
              <a:gd name="connsiteX2" fmla="*/ 6118234 w 6118234"/>
              <a:gd name="connsiteY2" fmla="*/ 6858000 h 6858000"/>
              <a:gd name="connsiteX3" fmla="*/ 0 w 6118234"/>
              <a:gd name="connsiteY3" fmla="*/ 6858000 h 6858000"/>
              <a:gd name="connsiteX4" fmla="*/ 0 w 6118234"/>
              <a:gd name="connsiteY4" fmla="*/ 0 h 6858000"/>
              <a:gd name="connsiteX0" fmla="*/ 0 w 6118234"/>
              <a:gd name="connsiteY0" fmla="*/ 0 h 6858000"/>
              <a:gd name="connsiteX1" fmla="*/ 6118234 w 6118234"/>
              <a:gd name="connsiteY1" fmla="*/ 0 h 6858000"/>
              <a:gd name="connsiteX2" fmla="*/ 0 w 6118234"/>
              <a:gd name="connsiteY2" fmla="*/ 6858000 h 6858000"/>
              <a:gd name="connsiteX3" fmla="*/ 0 w 6118234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234" h="6858000" extrusionOk="0">
                <a:moveTo>
                  <a:pt x="0" y="0"/>
                </a:moveTo>
                <a:lnTo>
                  <a:pt x="6118234" y="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2113"/>
          </a:p>
        </p:txBody>
      </p:sp>
    </p:spTree>
    <p:extLst>
      <p:ext uri="{BB962C8B-B14F-4D97-AF65-F5344CB8AC3E}">
        <p14:creationId xmlns:p14="http://schemas.microsoft.com/office/powerpoint/2010/main" val="210018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95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0595115" name="Rechteck 8"/>
          <p:cNvSpPr/>
          <p:nvPr userDrawn="1"/>
        </p:nvSpPr>
        <p:spPr bwMode="auto">
          <a:xfrm>
            <a:off x="-38996" y="29152330"/>
            <a:ext cx="21422622" cy="13175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2113"/>
          </a:p>
        </p:txBody>
      </p:sp>
      <p:pic>
        <p:nvPicPr>
          <p:cNvPr id="1435059164" name="Grafik 1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5580352" y="785509"/>
            <a:ext cx="5334000" cy="19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2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dt="0"/>
  <p:txStyles>
    <p:titleStyle>
      <a:lvl1pPr algn="l" defTabSz="2267384" rtl="0">
        <a:lnSpc>
          <a:spcPct val="90000"/>
        </a:lnSpc>
        <a:spcBef>
          <a:spcPts val="0"/>
        </a:spcBef>
        <a:buNone/>
        <a:defRPr sz="11407" spc="149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267384" rtl="0">
        <a:lnSpc>
          <a:spcPct val="100000"/>
        </a:lnSpc>
        <a:spcBef>
          <a:spcPts val="2728"/>
        </a:spcBef>
        <a:buFontTx/>
        <a:buNone/>
        <a:defRPr sz="6215">
          <a:solidFill>
            <a:schemeClr val="tx1"/>
          </a:solidFill>
          <a:latin typeface="+mn-lt"/>
          <a:ea typeface="+mn-ea"/>
          <a:cs typeface="+mn-cs"/>
        </a:defRPr>
      </a:lvl1pPr>
      <a:lvl2pPr marL="1249739" indent="-1249739" algn="l" defTabSz="2267384" rtl="0">
        <a:lnSpc>
          <a:spcPct val="100000"/>
        </a:lnSpc>
        <a:spcBef>
          <a:spcPts val="2728"/>
        </a:spcBef>
        <a:buClr>
          <a:schemeClr val="accent1"/>
        </a:buClr>
        <a:buFont typeface="League Spartan"/>
        <a:buChar char="—"/>
        <a:defRPr sz="6215">
          <a:solidFill>
            <a:schemeClr val="tx1"/>
          </a:solidFill>
          <a:latin typeface="+mn-lt"/>
          <a:ea typeface="+mn-ea"/>
          <a:cs typeface="+mn-cs"/>
        </a:defRPr>
      </a:lvl2pPr>
      <a:lvl3pPr marL="2142411" indent="-892671" algn="l" defTabSz="2267384" rtl="0">
        <a:lnSpc>
          <a:spcPct val="100000"/>
        </a:lnSpc>
        <a:spcBef>
          <a:spcPts val="1240"/>
        </a:spcBef>
        <a:buClr>
          <a:schemeClr val="accent1"/>
        </a:buClr>
        <a:buFont typeface="Arial"/>
        <a:buChar char="•"/>
        <a:defRPr sz="6215">
          <a:solidFill>
            <a:schemeClr val="tx1"/>
          </a:solidFill>
          <a:latin typeface="+mn-lt"/>
          <a:ea typeface="+mn-ea"/>
          <a:cs typeface="+mn-cs"/>
        </a:defRPr>
      </a:lvl3pPr>
      <a:lvl4pPr marL="3035081" indent="-892671" algn="l" defTabSz="2267384" rtl="0">
        <a:lnSpc>
          <a:spcPct val="100000"/>
        </a:lnSpc>
        <a:spcBef>
          <a:spcPts val="1240"/>
        </a:spcBef>
        <a:buClr>
          <a:schemeClr val="accent1"/>
        </a:buClr>
        <a:buFont typeface="Arial"/>
        <a:buChar char="•"/>
        <a:defRPr sz="6215">
          <a:solidFill>
            <a:schemeClr val="tx1"/>
          </a:solidFill>
          <a:latin typeface="+mn-lt"/>
          <a:ea typeface="+mn-ea"/>
          <a:cs typeface="+mn-cs"/>
        </a:defRPr>
      </a:lvl4pPr>
      <a:lvl5pPr marL="3927752" indent="-892671" algn="l" defTabSz="2267384" rtl="0">
        <a:lnSpc>
          <a:spcPct val="100000"/>
        </a:lnSpc>
        <a:spcBef>
          <a:spcPts val="1240"/>
        </a:spcBef>
        <a:buClr>
          <a:schemeClr val="accent1"/>
        </a:buClr>
        <a:buFont typeface="Arial"/>
        <a:buChar char="•"/>
        <a:defRPr sz="6215">
          <a:solidFill>
            <a:schemeClr val="tx1"/>
          </a:solidFill>
          <a:latin typeface="+mn-lt"/>
          <a:ea typeface="+mn-ea"/>
          <a:cs typeface="+mn-cs"/>
        </a:defRPr>
      </a:lvl5pPr>
      <a:lvl6pPr marL="6235307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6pPr>
      <a:lvl7pPr marL="7368998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7pPr>
      <a:lvl8pPr marL="8502691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8pPr>
      <a:lvl9pPr marL="9636383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1pPr>
      <a:lvl2pPr marL="1133692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2pPr>
      <a:lvl3pPr marL="2267384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3pPr>
      <a:lvl4pPr marL="3401076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4pPr>
      <a:lvl5pPr marL="4534768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5pPr>
      <a:lvl6pPr marL="5668460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6pPr>
      <a:lvl7pPr marL="6802152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7pPr>
      <a:lvl8pPr marL="7935844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8pPr>
      <a:lvl9pPr marL="9069536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4814B-EB64-4098-0291-3ACF4369F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background with squares&#10;&#10;AI-generated content may be incorrect.">
            <a:extLst>
              <a:ext uri="{FF2B5EF4-FFF2-40B4-BE49-F238E27FC236}">
                <a16:creationId xmlns:a16="http://schemas.microsoft.com/office/drawing/2014/main" id="{43B8D38A-CC6D-E226-B12A-C43A90DF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83" t="34919" r="14137" b="50634"/>
          <a:stretch>
            <a:fillRect/>
          </a:stretch>
        </p:blipFill>
        <p:spPr>
          <a:xfrm>
            <a:off x="0" y="4017972"/>
            <a:ext cx="21383625" cy="3298724"/>
          </a:xfrm>
          <a:prstGeom prst="rect">
            <a:avLst/>
          </a:prstGeom>
        </p:spPr>
      </p:pic>
      <p:pic>
        <p:nvPicPr>
          <p:cNvPr id="3" name="Grafik 11">
            <a:extLst>
              <a:ext uri="{FF2B5EF4-FFF2-40B4-BE49-F238E27FC236}">
                <a16:creationId xmlns:a16="http://schemas.microsoft.com/office/drawing/2014/main" id="{8355E62D-B3CB-0E46-F9A8-C1DAAC4CF2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44780" y="667545"/>
            <a:ext cx="5738845" cy="255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A green and white square with black text&#10;&#10;AI-generated content may be incorrect.">
            <a:extLst>
              <a:ext uri="{FF2B5EF4-FFF2-40B4-BE49-F238E27FC236}">
                <a16:creationId xmlns:a16="http://schemas.microsoft.com/office/drawing/2014/main" id="{207DAE74-45EE-4BEC-E99B-1A2343A9E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14" y="454633"/>
            <a:ext cx="4379416" cy="1642281"/>
          </a:xfrm>
          <a:prstGeom prst="rect">
            <a:avLst/>
          </a:prstGeom>
        </p:spPr>
      </p:pic>
      <p:sp>
        <p:nvSpPr>
          <p:cNvPr id="24" name="Textfeld 2">
            <a:extLst>
              <a:ext uri="{FF2B5EF4-FFF2-40B4-BE49-F238E27FC236}">
                <a16:creationId xmlns:a16="http://schemas.microsoft.com/office/drawing/2014/main" id="{4D39998B-B6FB-9FD8-748A-9A3059E6C2A4}"/>
              </a:ext>
            </a:extLst>
          </p:cNvPr>
          <p:cNvSpPr txBox="1"/>
          <p:nvPr/>
        </p:nvSpPr>
        <p:spPr>
          <a:xfrm>
            <a:off x="731775" y="24434800"/>
            <a:ext cx="19677211" cy="5337356"/>
          </a:xfrm>
          <a:prstGeom prst="rect">
            <a:avLst/>
          </a:prstGeom>
          <a:noFill/>
          <a:ln w="76200">
            <a:solidFill>
              <a:srgbClr val="0B769D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20" name="Textfeld 2">
            <a:extLst>
              <a:ext uri="{FF2B5EF4-FFF2-40B4-BE49-F238E27FC236}">
                <a16:creationId xmlns:a16="http://schemas.microsoft.com/office/drawing/2014/main" id="{7AB7FA47-0E38-0827-2CC2-B2395513BE05}"/>
              </a:ext>
            </a:extLst>
          </p:cNvPr>
          <p:cNvSpPr txBox="1"/>
          <p:nvPr/>
        </p:nvSpPr>
        <p:spPr>
          <a:xfrm>
            <a:off x="10136331" y="8165691"/>
            <a:ext cx="10272655" cy="7779039"/>
          </a:xfrm>
          <a:prstGeom prst="rect">
            <a:avLst/>
          </a:prstGeom>
          <a:noFill/>
          <a:ln w="76200">
            <a:solidFill>
              <a:srgbClr val="0B769D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97514C9E-B649-4DFC-FF2F-22A9D17B3BFA}"/>
              </a:ext>
            </a:extLst>
          </p:cNvPr>
          <p:cNvSpPr txBox="1"/>
          <p:nvPr/>
        </p:nvSpPr>
        <p:spPr>
          <a:xfrm>
            <a:off x="731775" y="930686"/>
            <a:ext cx="12546453" cy="1173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2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Thementag zur Lehre – 18.11.2026</a:t>
            </a:r>
          </a:p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4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&gt;&gt; Austausch, Praxis &amp; Inspiration</a:t>
            </a:r>
          </a:p>
        </p:txBody>
      </p:sp>
      <p:sp>
        <p:nvSpPr>
          <p:cNvPr id="6" name="Textfeld 7">
            <a:extLst>
              <a:ext uri="{FF2B5EF4-FFF2-40B4-BE49-F238E27FC236}">
                <a16:creationId xmlns:a16="http://schemas.microsoft.com/office/drawing/2014/main" id="{A424947F-5574-9966-7AE9-105BD4F2A5C0}"/>
              </a:ext>
            </a:extLst>
          </p:cNvPr>
          <p:cNvSpPr txBox="1"/>
          <p:nvPr/>
        </p:nvSpPr>
        <p:spPr>
          <a:xfrm>
            <a:off x="818593" y="4180867"/>
            <a:ext cx="20017494" cy="2564158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0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Titel (80 </a:t>
            </a:r>
            <a:r>
              <a:rPr lang="de-DE" sz="80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80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), </a:t>
            </a:r>
          </a:p>
          <a:p>
            <a:pPr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6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oder Titel (62 </a:t>
            </a:r>
            <a:r>
              <a:rPr lang="de-DE" sz="62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6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 </a:t>
            </a:r>
            <a:r>
              <a:rPr lang="de-DE" sz="5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mit Untertitel (56 </a:t>
            </a:r>
            <a:r>
              <a:rPr lang="de-DE" sz="5600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5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</a:t>
            </a:r>
            <a:endParaRPr lang="de-DE" sz="5600" dirty="0">
              <a:solidFill>
                <a:srgbClr val="EFA996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itchFamily="34"/>
            </a:endParaRP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551C22B8-5533-A5CF-53DF-0EF4FF6AF140}"/>
              </a:ext>
            </a:extLst>
          </p:cNvPr>
          <p:cNvSpPr txBox="1"/>
          <p:nvPr/>
        </p:nvSpPr>
        <p:spPr>
          <a:xfrm>
            <a:off x="818594" y="7405697"/>
            <a:ext cx="19869431" cy="1034252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600" i="1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Autor:innen</a:t>
            </a:r>
            <a:r>
              <a:rPr lang="de-DE" sz="2600" i="1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(Fachbereich/Institut bzw. Studiengang/Studienfach, weitere Informationen zu Person(en) – 26pt</a:t>
            </a:r>
          </a:p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600" dirty="0">
              <a:solidFill>
                <a:srgbClr val="003366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Textfeld 2">
            <a:extLst>
              <a:ext uri="{FF2B5EF4-FFF2-40B4-BE49-F238E27FC236}">
                <a16:creationId xmlns:a16="http://schemas.microsoft.com/office/drawing/2014/main" id="{3AC49723-980A-2724-6C74-AEAE05921646}"/>
              </a:ext>
            </a:extLst>
          </p:cNvPr>
          <p:cNvSpPr txBox="1"/>
          <p:nvPr/>
        </p:nvSpPr>
        <p:spPr>
          <a:xfrm>
            <a:off x="731775" y="8165691"/>
            <a:ext cx="9193850" cy="7779039"/>
          </a:xfrm>
          <a:prstGeom prst="rect">
            <a:avLst/>
          </a:prstGeom>
          <a:noFill/>
          <a:ln w="76200">
            <a:solidFill>
              <a:srgbClr val="0B769D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E13926F-925C-3B08-4DEB-B8BF118C2918}"/>
              </a:ext>
            </a:extLst>
          </p:cNvPr>
          <p:cNvSpPr txBox="1"/>
          <p:nvPr/>
        </p:nvSpPr>
        <p:spPr>
          <a:xfrm>
            <a:off x="922275" y="29344527"/>
            <a:ext cx="4710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REFERENCES (min 14 </a:t>
            </a:r>
            <a:r>
              <a:rPr lang="de-DE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pt</a:t>
            </a:r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DB992E-8244-5363-E312-6DE12D1E3CEE}"/>
              </a:ext>
            </a:extLst>
          </p:cNvPr>
          <p:cNvSpPr txBox="1"/>
          <p:nvPr/>
        </p:nvSpPr>
        <p:spPr>
          <a:xfrm>
            <a:off x="1000958" y="8289222"/>
            <a:ext cx="8461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5070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Challenge</a:t>
            </a:r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| Ziele | Konzept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66FE91-9C8D-D538-62F3-4421040D0879}"/>
              </a:ext>
            </a:extLst>
          </p:cNvPr>
          <p:cNvSpPr txBox="1"/>
          <p:nvPr/>
        </p:nvSpPr>
        <p:spPr>
          <a:xfrm>
            <a:off x="10371006" y="8289222"/>
            <a:ext cx="98420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Methode | Umsetzung</a:t>
            </a:r>
            <a:endParaRPr lang="en-GB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3">
            <a:extLst>
              <a:ext uri="{FF2B5EF4-FFF2-40B4-BE49-F238E27FC236}">
                <a16:creationId xmlns:a16="http://schemas.microsoft.com/office/drawing/2014/main" id="{1C0ADF47-E5B5-5658-A02F-8CFAACC9FA5F}"/>
              </a:ext>
            </a:extLst>
          </p:cNvPr>
          <p:cNvSpPr txBox="1"/>
          <p:nvPr/>
        </p:nvSpPr>
        <p:spPr bwMode="auto">
          <a:xfrm>
            <a:off x="1000958" y="9323904"/>
            <a:ext cx="8843187" cy="6063198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Worum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geht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es in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Lehrveranstaltung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Lehrkonzept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Lernziele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standen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Fokus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 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Kompetenzen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sollten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entwickeln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fachlich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methodisch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sozial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hat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dazu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motiviert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Lehrvorhaben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zu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verändern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bzw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etwas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Neues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auszuprobieren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(z. B.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Herausforderung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konkreter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Bedarf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der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GB" sz="28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müssen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kein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fertiges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Endergebnis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zeigen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–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offene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Aspekte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den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Austausch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sind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willkommen</a:t>
            </a:r>
            <a:endParaRPr lang="en-GB" sz="28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61EE46C-2605-E254-7B27-1E18B166B26D}"/>
              </a:ext>
            </a:extLst>
          </p:cNvPr>
          <p:cNvSpPr/>
          <p:nvPr/>
        </p:nvSpPr>
        <p:spPr>
          <a:xfrm>
            <a:off x="18219935" y="24739179"/>
            <a:ext cx="1958737" cy="18677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QR code</a:t>
            </a:r>
          </a:p>
          <a:p>
            <a:pPr algn="ctr"/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</a:t>
            </a:r>
            <a:r>
              <a:rPr lang="en-GB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ggf</a:t>
            </a:r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49" name="Titelplatzhalter 1">
            <a:extLst>
              <a:ext uri="{FF2B5EF4-FFF2-40B4-BE49-F238E27FC236}">
                <a16:creationId xmlns:a16="http://schemas.microsoft.com/office/drawing/2014/main" id="{04A8630A-658B-4C95-7C88-E97FBDCD3200}"/>
              </a:ext>
            </a:extLst>
          </p:cNvPr>
          <p:cNvSpPr txBox="1"/>
          <p:nvPr/>
        </p:nvSpPr>
        <p:spPr bwMode="auto">
          <a:xfrm>
            <a:off x="1178006" y="24434800"/>
            <a:ext cx="19283343" cy="16566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endParaRPr sz="4800" i="1" kern="0" spc="105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B46153A-0FE3-C58F-FFC9-43350F8086C8}"/>
              </a:ext>
            </a:extLst>
          </p:cNvPr>
          <p:cNvSpPr txBox="1"/>
          <p:nvPr/>
        </p:nvSpPr>
        <p:spPr>
          <a:xfrm>
            <a:off x="922275" y="24521775"/>
            <a:ext cx="185185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603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Transfer | Übertragbarkeit | Handlungsempfehlungen</a:t>
            </a:r>
          </a:p>
          <a:p>
            <a:pPr defTabSz="1603752">
              <a:defRPr/>
            </a:pP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Fazit | Ausblick</a:t>
            </a: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52" name="Titelplatzhalter 1">
            <a:extLst>
              <a:ext uri="{FF2B5EF4-FFF2-40B4-BE49-F238E27FC236}">
                <a16:creationId xmlns:a16="http://schemas.microsoft.com/office/drawing/2014/main" id="{4D19CDDC-C17F-D01A-6E57-BC3524F609BF}"/>
              </a:ext>
            </a:extLst>
          </p:cNvPr>
          <p:cNvSpPr txBox="1"/>
          <p:nvPr/>
        </p:nvSpPr>
        <p:spPr bwMode="auto">
          <a:xfrm>
            <a:off x="731775" y="16362011"/>
            <a:ext cx="12250031" cy="8309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Ergebnisse | Wirkung | </a:t>
            </a:r>
            <a:r>
              <a:rPr lang="de-DE" sz="4800" kern="0" spc="105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Lessons</a:t>
            </a: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4800" kern="0" spc="105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Learned</a:t>
            </a:r>
            <a:endParaRPr sz="4800" kern="0" spc="105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feld 20">
            <a:extLst>
              <a:ext uri="{FF2B5EF4-FFF2-40B4-BE49-F238E27FC236}">
                <a16:creationId xmlns:a16="http://schemas.microsoft.com/office/drawing/2014/main" id="{2E54CA82-DD35-4D03-C779-EC42B7491F99}"/>
              </a:ext>
            </a:extLst>
          </p:cNvPr>
          <p:cNvSpPr txBox="1"/>
          <p:nvPr/>
        </p:nvSpPr>
        <p:spPr bwMode="auto">
          <a:xfrm>
            <a:off x="818593" y="23488431"/>
            <a:ext cx="1300861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507047">
              <a:defRPr/>
            </a:pPr>
            <a:r>
              <a:rPr lang="de-DE" sz="2800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Beschreibung Grafik, Bild, Tabelle, Quelle etc. (min 22 </a:t>
            </a:r>
            <a:r>
              <a:rPr lang="de-DE" sz="2800" i="1" kern="0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lang="de-DE" sz="2800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</a:t>
            </a:r>
            <a:endParaRPr sz="6900" kern="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hteck 19">
            <a:extLst>
              <a:ext uri="{FF2B5EF4-FFF2-40B4-BE49-F238E27FC236}">
                <a16:creationId xmlns:a16="http://schemas.microsoft.com/office/drawing/2014/main" id="{766FA0F3-C74C-61FB-F6DD-631761AC62CF}"/>
              </a:ext>
            </a:extLst>
          </p:cNvPr>
          <p:cNvSpPr/>
          <p:nvPr/>
        </p:nvSpPr>
        <p:spPr bwMode="auto">
          <a:xfrm>
            <a:off x="820270" y="17603909"/>
            <a:ext cx="7553709" cy="5671610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0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Grafik/Bild/Tabelle … </a:t>
            </a:r>
            <a:endParaRPr kumimoji="0" sz="6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hteck 1">
            <a:extLst>
              <a:ext uri="{FF2B5EF4-FFF2-40B4-BE49-F238E27FC236}">
                <a16:creationId xmlns:a16="http://schemas.microsoft.com/office/drawing/2014/main" id="{467488C0-FD9B-5E15-AA0C-1F1838986008}"/>
              </a:ext>
            </a:extLst>
          </p:cNvPr>
          <p:cNvSpPr/>
          <p:nvPr/>
        </p:nvSpPr>
        <p:spPr bwMode="auto">
          <a:xfrm>
            <a:off x="8636000" y="17603909"/>
            <a:ext cx="11772986" cy="5671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77027">
              <a:defRPr/>
            </a:pPr>
            <a:r>
              <a:rPr lang="de-DE" sz="4800" b="1" kern="0" dirty="0">
                <a:solidFill>
                  <a:srgbClr val="CCFF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!Achtung Hinweis!</a:t>
            </a:r>
          </a:p>
          <a:p>
            <a:pPr algn="ctr" defTabSz="2477027">
              <a:defRPr/>
            </a:pPr>
            <a:r>
              <a:rPr lang="de-DE" sz="3600" kern="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 Vorlage versteht sich als unterstützende Arbeitsgrundlage. Inhalte, Layout-Elemente und Platzierungen können flexibel an die Anforderungen des jeweiligen Projekts angepasst werden.</a:t>
            </a:r>
            <a:endParaRPr lang="de-DE" sz="3600" b="1" kern="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feld 3">
            <a:extLst>
              <a:ext uri="{FF2B5EF4-FFF2-40B4-BE49-F238E27FC236}">
                <a16:creationId xmlns:a16="http://schemas.microsoft.com/office/drawing/2014/main" id="{9DC03A05-7D53-7358-99B2-9D5E59C4F94A}"/>
              </a:ext>
            </a:extLst>
          </p:cNvPr>
          <p:cNvSpPr txBox="1"/>
          <p:nvPr/>
        </p:nvSpPr>
        <p:spPr bwMode="auto">
          <a:xfrm>
            <a:off x="10371006" y="9338809"/>
            <a:ext cx="9842047" cy="2816156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/Settings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erprobt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zur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aktiven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Teilnahme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bzw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Partizipation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motiviert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Materialien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Tools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kleinen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„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Interventionen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“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eingesetzt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2" name="Textfeld 20">
            <a:extLst>
              <a:ext uri="{FF2B5EF4-FFF2-40B4-BE49-F238E27FC236}">
                <a16:creationId xmlns:a16="http://schemas.microsoft.com/office/drawing/2014/main" id="{FAE2F1ED-70F4-E624-B474-5C8D1662B7CF}"/>
              </a:ext>
            </a:extLst>
          </p:cNvPr>
          <p:cNvSpPr txBox="1"/>
          <p:nvPr/>
        </p:nvSpPr>
        <p:spPr bwMode="auto">
          <a:xfrm>
            <a:off x="10371006" y="15443360"/>
            <a:ext cx="918808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2477027">
              <a:defRPr/>
            </a:pPr>
            <a:r>
              <a:rPr lang="de-DE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Beschreibung Grafik, Bild, Tabelle, Quelle etc. ( min 18 </a:t>
            </a:r>
            <a:r>
              <a:rPr lang="de-DE" i="1" kern="0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lang="de-DE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</a:t>
            </a:r>
          </a:p>
          <a:p>
            <a:pPr defTabSz="2477027">
              <a:defRPr/>
            </a:pPr>
            <a:endParaRPr lang="de-DE" i="1" kern="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hteck 2">
            <a:extLst>
              <a:ext uri="{FF2B5EF4-FFF2-40B4-BE49-F238E27FC236}">
                <a16:creationId xmlns:a16="http://schemas.microsoft.com/office/drawing/2014/main" id="{A166E230-957A-EBAC-21D0-9A65BD144B31}"/>
              </a:ext>
            </a:extLst>
          </p:cNvPr>
          <p:cNvSpPr/>
          <p:nvPr/>
        </p:nvSpPr>
        <p:spPr bwMode="auto">
          <a:xfrm>
            <a:off x="10318720" y="12720447"/>
            <a:ext cx="9629638" cy="2609055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24770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2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Grafik/Bild/Tabelle … </a:t>
            </a:r>
            <a:endParaRPr kumimoji="0" sz="487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26F5EBE-5A49-B3BC-27B1-103566133B57}"/>
              </a:ext>
            </a:extLst>
          </p:cNvPr>
          <p:cNvSpPr txBox="1"/>
          <p:nvPr/>
        </p:nvSpPr>
        <p:spPr bwMode="auto">
          <a:xfrm>
            <a:off x="1000958" y="26410333"/>
            <a:ext cx="18947400" cy="2462213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Erkenntnisse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(z. B.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Lernfortschritte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Reaktionen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Fehler,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Irritationen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‚Aha‑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Momente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‘)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haben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gewonnen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Situationen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waren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besonders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herausfordernd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darauf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reagiert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würden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beim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nächsten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Mal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anders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machen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könnten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andere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Ansatz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mitnehmen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Lehr-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-Praxis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nutzen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Textfeld 12">
            <a:extLst>
              <a:ext uri="{FF2B5EF4-FFF2-40B4-BE49-F238E27FC236}">
                <a16:creationId xmlns:a16="http://schemas.microsoft.com/office/drawing/2014/main" id="{0F58CD0F-422A-913C-4431-6220D81B0849}"/>
              </a:ext>
            </a:extLst>
          </p:cNvPr>
          <p:cNvSpPr txBox="1"/>
          <p:nvPr/>
        </p:nvSpPr>
        <p:spPr>
          <a:xfrm>
            <a:off x="4293704" y="2191380"/>
            <a:ext cx="1075413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477027">
              <a:spcBef>
                <a:spcPts val="600"/>
              </a:spcBef>
              <a:defRPr/>
            </a:pPr>
            <a:r>
              <a:rPr lang="en-GB" sz="2800" b="1" i="1" kern="0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!Achtung Hinweis!</a:t>
            </a:r>
          </a:p>
          <a:p>
            <a:pPr algn="ctr" defTabSz="2477027">
              <a:spcBef>
                <a:spcPts val="600"/>
              </a:spcBef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Layout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lediglich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der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Orientierung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Strukturierung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Wählen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passen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ganz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Bedarf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an.  </a:t>
            </a:r>
          </a:p>
        </p:txBody>
      </p:sp>
    </p:spTree>
    <p:extLst>
      <p:ext uri="{BB962C8B-B14F-4D97-AF65-F5344CB8AC3E}">
        <p14:creationId xmlns:p14="http://schemas.microsoft.com/office/powerpoint/2010/main" val="270566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squares&#10;&#10;AI-generated content may be incorrect.">
            <a:extLst>
              <a:ext uri="{FF2B5EF4-FFF2-40B4-BE49-F238E27FC236}">
                <a16:creationId xmlns:a16="http://schemas.microsoft.com/office/drawing/2014/main" id="{EB161F54-19E9-C138-797A-EA8C2A5E00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83" t="34919" r="14137" b="50634"/>
          <a:stretch>
            <a:fillRect/>
          </a:stretch>
        </p:blipFill>
        <p:spPr>
          <a:xfrm>
            <a:off x="0" y="4017972"/>
            <a:ext cx="21383625" cy="3298724"/>
          </a:xfrm>
          <a:prstGeom prst="rect">
            <a:avLst/>
          </a:prstGeom>
        </p:spPr>
      </p:pic>
      <p:pic>
        <p:nvPicPr>
          <p:cNvPr id="3" name="Grafik 11">
            <a:extLst>
              <a:ext uri="{FF2B5EF4-FFF2-40B4-BE49-F238E27FC236}">
                <a16:creationId xmlns:a16="http://schemas.microsoft.com/office/drawing/2014/main" id="{678FD7D9-8682-98FB-0E0B-8653174FA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44780" y="667545"/>
            <a:ext cx="5738845" cy="255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A green and white square with black text&#10;&#10;AI-generated content may be incorrect.">
            <a:extLst>
              <a:ext uri="{FF2B5EF4-FFF2-40B4-BE49-F238E27FC236}">
                <a16:creationId xmlns:a16="http://schemas.microsoft.com/office/drawing/2014/main" id="{9A0AB8D2-4688-D5F3-1909-A0358FDE5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14" y="454633"/>
            <a:ext cx="4379416" cy="1642281"/>
          </a:xfrm>
          <a:prstGeom prst="rect">
            <a:avLst/>
          </a:prstGeom>
        </p:spPr>
      </p:pic>
      <p:sp>
        <p:nvSpPr>
          <p:cNvPr id="24" name="Textfeld 2">
            <a:extLst>
              <a:ext uri="{FF2B5EF4-FFF2-40B4-BE49-F238E27FC236}">
                <a16:creationId xmlns:a16="http://schemas.microsoft.com/office/drawing/2014/main" id="{7A25F470-3949-78C4-0328-592AE6159EAD}"/>
              </a:ext>
            </a:extLst>
          </p:cNvPr>
          <p:cNvSpPr txBox="1"/>
          <p:nvPr/>
        </p:nvSpPr>
        <p:spPr>
          <a:xfrm>
            <a:off x="731775" y="24434800"/>
            <a:ext cx="19677211" cy="5337356"/>
          </a:xfrm>
          <a:prstGeom prst="rect">
            <a:avLst/>
          </a:prstGeom>
          <a:noFill/>
          <a:ln w="76200">
            <a:solidFill>
              <a:srgbClr val="0B769D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0CC01B2E-E8F7-E67B-BA97-BEE077705A2E}"/>
              </a:ext>
            </a:extLst>
          </p:cNvPr>
          <p:cNvSpPr txBox="1"/>
          <p:nvPr/>
        </p:nvSpPr>
        <p:spPr>
          <a:xfrm>
            <a:off x="731775" y="930686"/>
            <a:ext cx="12546453" cy="1173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2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Thementag zur Lehre – 18.11.2026</a:t>
            </a:r>
          </a:p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4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&gt;&gt; Austausch, Praxis &amp; Inspiration</a:t>
            </a:r>
          </a:p>
        </p:txBody>
      </p:sp>
      <p:sp>
        <p:nvSpPr>
          <p:cNvPr id="6" name="Textfeld 7">
            <a:extLst>
              <a:ext uri="{FF2B5EF4-FFF2-40B4-BE49-F238E27FC236}">
                <a16:creationId xmlns:a16="http://schemas.microsoft.com/office/drawing/2014/main" id="{25288E18-E5A5-A4AC-9158-0CA235737C6A}"/>
              </a:ext>
            </a:extLst>
          </p:cNvPr>
          <p:cNvSpPr txBox="1"/>
          <p:nvPr/>
        </p:nvSpPr>
        <p:spPr>
          <a:xfrm>
            <a:off x="818593" y="4180867"/>
            <a:ext cx="20017494" cy="2564158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0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Titel (80 </a:t>
            </a:r>
            <a:r>
              <a:rPr lang="de-DE" sz="80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80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), </a:t>
            </a:r>
          </a:p>
          <a:p>
            <a:pPr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6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oder Titel (62 </a:t>
            </a:r>
            <a:r>
              <a:rPr lang="de-DE" sz="62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6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 </a:t>
            </a:r>
            <a:r>
              <a:rPr lang="de-DE" sz="5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mit Untertitel (56 </a:t>
            </a:r>
            <a:r>
              <a:rPr lang="de-DE" sz="5600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5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</a:t>
            </a:r>
            <a:endParaRPr lang="de-DE" sz="5600" dirty="0">
              <a:solidFill>
                <a:srgbClr val="EFA996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itchFamily="34"/>
            </a:endParaRP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917550DA-2F9C-597D-7B62-43E1178501EE}"/>
              </a:ext>
            </a:extLst>
          </p:cNvPr>
          <p:cNvSpPr txBox="1"/>
          <p:nvPr/>
        </p:nvSpPr>
        <p:spPr>
          <a:xfrm>
            <a:off x="818594" y="7405697"/>
            <a:ext cx="19869431" cy="1034252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600" i="1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Autor:innen</a:t>
            </a:r>
            <a:r>
              <a:rPr lang="de-DE" sz="2600" i="1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(Fachbereich/Institut bzw. Studiengang/Studienfach, weitere Informationen zu Person(en) – 26pt</a:t>
            </a:r>
          </a:p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600" dirty="0">
              <a:solidFill>
                <a:srgbClr val="003366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123E4F2-3306-79AD-757E-CFE8636965AB}"/>
              </a:ext>
            </a:extLst>
          </p:cNvPr>
          <p:cNvSpPr txBox="1"/>
          <p:nvPr/>
        </p:nvSpPr>
        <p:spPr>
          <a:xfrm>
            <a:off x="922275" y="29344527"/>
            <a:ext cx="4710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REFERENCES (min 14 </a:t>
            </a:r>
            <a:r>
              <a:rPr lang="de-DE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pt</a:t>
            </a:r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0347CB8-0E08-F36C-040B-49DEBC0B2583}"/>
              </a:ext>
            </a:extLst>
          </p:cNvPr>
          <p:cNvSpPr/>
          <p:nvPr/>
        </p:nvSpPr>
        <p:spPr>
          <a:xfrm>
            <a:off x="18476430" y="27894832"/>
            <a:ext cx="1958737" cy="18677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QR code</a:t>
            </a:r>
          </a:p>
          <a:p>
            <a:pPr algn="ctr"/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</a:t>
            </a:r>
            <a:r>
              <a:rPr lang="en-GB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ggf</a:t>
            </a:r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49" name="Titelplatzhalter 1">
            <a:extLst>
              <a:ext uri="{FF2B5EF4-FFF2-40B4-BE49-F238E27FC236}">
                <a16:creationId xmlns:a16="http://schemas.microsoft.com/office/drawing/2014/main" id="{B66CC322-A6D3-9448-8AC4-CEC04CAB206B}"/>
              </a:ext>
            </a:extLst>
          </p:cNvPr>
          <p:cNvSpPr txBox="1"/>
          <p:nvPr/>
        </p:nvSpPr>
        <p:spPr bwMode="auto">
          <a:xfrm>
            <a:off x="1178006" y="24434800"/>
            <a:ext cx="19283343" cy="16566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endParaRPr sz="4800" i="1" kern="0" spc="105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E0EE3FB-8E87-7216-3293-A7983F28C883}"/>
              </a:ext>
            </a:extLst>
          </p:cNvPr>
          <p:cNvSpPr txBox="1"/>
          <p:nvPr/>
        </p:nvSpPr>
        <p:spPr>
          <a:xfrm>
            <a:off x="922275" y="24521775"/>
            <a:ext cx="185185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603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Transfer | Übertragbarkeit | Handlungsempfehlungen</a:t>
            </a:r>
          </a:p>
          <a:p>
            <a:pPr defTabSz="1603752">
              <a:defRPr/>
            </a:pP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Ergebnisse | Wirkung | </a:t>
            </a:r>
            <a:r>
              <a:rPr lang="de-DE" sz="4800" kern="0" spc="105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Lessons</a:t>
            </a: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4800" kern="0" spc="105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Learned</a:t>
            </a: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| Fazit | Ausblick</a:t>
            </a: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58" name="Textfeld 20">
            <a:extLst>
              <a:ext uri="{FF2B5EF4-FFF2-40B4-BE49-F238E27FC236}">
                <a16:creationId xmlns:a16="http://schemas.microsoft.com/office/drawing/2014/main" id="{BDB44659-78EE-F546-0061-A56793BE5183}"/>
              </a:ext>
            </a:extLst>
          </p:cNvPr>
          <p:cNvSpPr txBox="1"/>
          <p:nvPr/>
        </p:nvSpPr>
        <p:spPr bwMode="auto">
          <a:xfrm>
            <a:off x="818593" y="23147774"/>
            <a:ext cx="1300861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507047">
              <a:defRPr/>
            </a:pPr>
            <a:r>
              <a:rPr lang="de-DE" sz="2800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Beschreibung Grafik, Bild, Tabelle, Quelle etc. (min 22 </a:t>
            </a:r>
            <a:r>
              <a:rPr lang="de-DE" sz="2800" i="1" kern="0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lang="de-DE" sz="2800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</a:t>
            </a:r>
            <a:endParaRPr sz="6900" kern="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hteck 19">
            <a:extLst>
              <a:ext uri="{FF2B5EF4-FFF2-40B4-BE49-F238E27FC236}">
                <a16:creationId xmlns:a16="http://schemas.microsoft.com/office/drawing/2014/main" id="{DF354F95-53F9-1235-8A5C-6B31AE1A0349}"/>
              </a:ext>
            </a:extLst>
          </p:cNvPr>
          <p:cNvSpPr/>
          <p:nvPr/>
        </p:nvSpPr>
        <p:spPr bwMode="auto">
          <a:xfrm>
            <a:off x="820270" y="14342780"/>
            <a:ext cx="19588715" cy="8408124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0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Grafik/Bild/Tabelle … </a:t>
            </a:r>
            <a:endParaRPr kumimoji="0" sz="69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hteck 1">
            <a:extLst>
              <a:ext uri="{FF2B5EF4-FFF2-40B4-BE49-F238E27FC236}">
                <a16:creationId xmlns:a16="http://schemas.microsoft.com/office/drawing/2014/main" id="{71F01685-BA3F-D3D4-A311-AC889ECAE0D0}"/>
              </a:ext>
            </a:extLst>
          </p:cNvPr>
          <p:cNvSpPr/>
          <p:nvPr/>
        </p:nvSpPr>
        <p:spPr bwMode="auto">
          <a:xfrm>
            <a:off x="15179039" y="14791335"/>
            <a:ext cx="5229946" cy="76048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77027">
              <a:defRPr/>
            </a:pPr>
            <a:r>
              <a:rPr lang="de-DE" sz="4800" b="1" kern="0" dirty="0">
                <a:solidFill>
                  <a:srgbClr val="CCFF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!Achtung Hinweis!</a:t>
            </a:r>
          </a:p>
          <a:p>
            <a:pPr algn="ctr" defTabSz="2477027">
              <a:defRPr/>
            </a:pPr>
            <a:r>
              <a:rPr lang="de-DE" sz="3600" kern="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 Vorlage versteht sich als unterstützende Arbeitsgrundlage. Inhalte, Layout-Elemente und Platzierungen können flexibel an die Anforderungen des jeweiligen Projekts angepasst werden.</a:t>
            </a:r>
            <a:endParaRPr lang="de-DE" sz="3600" b="1" kern="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C3A9F8A-5AFC-5C04-952B-79EF92B48761}"/>
              </a:ext>
            </a:extLst>
          </p:cNvPr>
          <p:cNvSpPr txBox="1"/>
          <p:nvPr/>
        </p:nvSpPr>
        <p:spPr>
          <a:xfrm>
            <a:off x="695600" y="8259951"/>
            <a:ext cx="172189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07047">
              <a:defRPr/>
            </a:pPr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Challenge | Ziele </a:t>
            </a:r>
            <a:r>
              <a:rPr lang="de-DE" sz="4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Konzept | Methode | Umsetzung</a:t>
            </a:r>
            <a:endParaRPr lang="en-GB" sz="48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35070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5" name="Textfeld 3">
            <a:extLst>
              <a:ext uri="{FF2B5EF4-FFF2-40B4-BE49-F238E27FC236}">
                <a16:creationId xmlns:a16="http://schemas.microsoft.com/office/drawing/2014/main" id="{E6ABFC94-B37D-1D3C-2A67-DA395BE1F9B0}"/>
              </a:ext>
            </a:extLst>
          </p:cNvPr>
          <p:cNvSpPr txBox="1"/>
          <p:nvPr/>
        </p:nvSpPr>
        <p:spPr bwMode="auto">
          <a:xfrm>
            <a:off x="1000958" y="9390817"/>
            <a:ext cx="18947400" cy="4616648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(26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Worum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geht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es in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Lehrveranstaltung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Lehrkonzept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Lernziele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standen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Fokus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 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Kompetenzen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sollten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entwickeln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fachlich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methodisch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sozial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hat Sie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dazu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motiviert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Lehrvorhaben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zu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verändern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bzw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etwas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Neues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auszuprobieren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(z. B.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Herausforderung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konkreter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Bedarf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der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/Settings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erprobt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Materialien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Tools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kleinen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„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Interventionen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“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eingesetzt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zur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aktiven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Teilnahme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bzw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Partizipation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motiviert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Poster-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Beiträge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müssen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kein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fertiges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Endergebnis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zeigen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–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offene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Aspekte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den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Austausch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sind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willkommen</a:t>
            </a: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feld 3">
            <a:extLst>
              <a:ext uri="{FF2B5EF4-FFF2-40B4-BE49-F238E27FC236}">
                <a16:creationId xmlns:a16="http://schemas.microsoft.com/office/drawing/2014/main" id="{5993F78A-370E-C5E7-AFD7-96FF4E00C160}"/>
              </a:ext>
            </a:extLst>
          </p:cNvPr>
          <p:cNvSpPr txBox="1"/>
          <p:nvPr/>
        </p:nvSpPr>
        <p:spPr bwMode="auto">
          <a:xfrm>
            <a:off x="1000958" y="26410333"/>
            <a:ext cx="18947400" cy="2970044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Erkenntnisse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(z. B.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Lernfortschritte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Reaktionen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Fehler,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Irritationen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‚Aha‑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Momente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‘)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haben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gewonnen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Situationen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waren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besonders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herausfordernd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darauf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reagiert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würden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beim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nächsten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Mal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anders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machen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könnten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andere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Ansatz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mitnehmen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Lehr-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-Praxis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nutzen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GB" sz="2800" i="1" kern="0" dirty="0" err="1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12">
            <a:extLst>
              <a:ext uri="{FF2B5EF4-FFF2-40B4-BE49-F238E27FC236}">
                <a16:creationId xmlns:a16="http://schemas.microsoft.com/office/drawing/2014/main" id="{086B37C9-274E-EF21-176D-24C1AF791C04}"/>
              </a:ext>
            </a:extLst>
          </p:cNvPr>
          <p:cNvSpPr txBox="1"/>
          <p:nvPr/>
        </p:nvSpPr>
        <p:spPr>
          <a:xfrm>
            <a:off x="4293704" y="2191380"/>
            <a:ext cx="1075413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477027">
              <a:spcBef>
                <a:spcPts val="600"/>
              </a:spcBef>
              <a:defRPr/>
            </a:pPr>
            <a:r>
              <a:rPr lang="en-GB" sz="2800" b="1" i="1" kern="0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!Achtung Hinweis!</a:t>
            </a:r>
          </a:p>
          <a:p>
            <a:pPr algn="ctr" defTabSz="2477027">
              <a:spcBef>
                <a:spcPts val="600"/>
              </a:spcBef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Layout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lediglich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der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Orientierung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Strukturierung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Wählen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passen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ganz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Bedarf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an.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97000-B835-A8C7-3CAA-C2CB77E15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background with squares&#10;&#10;AI-generated content may be incorrect.">
            <a:extLst>
              <a:ext uri="{FF2B5EF4-FFF2-40B4-BE49-F238E27FC236}">
                <a16:creationId xmlns:a16="http://schemas.microsoft.com/office/drawing/2014/main" id="{F1219F60-B797-953E-8FFB-E8FB6A5131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83" t="34919" r="14137" b="50634"/>
          <a:stretch>
            <a:fillRect/>
          </a:stretch>
        </p:blipFill>
        <p:spPr>
          <a:xfrm>
            <a:off x="0" y="4017972"/>
            <a:ext cx="21383625" cy="3298724"/>
          </a:xfrm>
          <a:prstGeom prst="rect">
            <a:avLst/>
          </a:prstGeom>
        </p:spPr>
      </p:pic>
      <p:sp>
        <p:nvSpPr>
          <p:cNvPr id="28" name="Textfeld 8">
            <a:extLst>
              <a:ext uri="{FF2B5EF4-FFF2-40B4-BE49-F238E27FC236}">
                <a16:creationId xmlns:a16="http://schemas.microsoft.com/office/drawing/2014/main" id="{81AAE6B0-2C33-5224-89BB-554C3BABC640}"/>
              </a:ext>
            </a:extLst>
          </p:cNvPr>
          <p:cNvSpPr txBox="1"/>
          <p:nvPr/>
        </p:nvSpPr>
        <p:spPr bwMode="auto">
          <a:xfrm>
            <a:off x="1137846" y="17132898"/>
            <a:ext cx="12593586" cy="4078039"/>
          </a:xfrm>
          <a:prstGeom prst="rect">
            <a:avLst/>
          </a:prstGeom>
          <a:noFill/>
        </p:spPr>
        <p:txBody>
          <a:bodyPr wrap="square" lIns="0" tIns="0" rIns="0" bIns="0" numCol="2" spcCol="720000" rtlCol="0">
            <a:spAutoFit/>
          </a:bodyPr>
          <a:lstStyle/>
          <a:p>
            <a:pPr defTabSz="2477027">
              <a:defRPr/>
            </a:pPr>
            <a:r>
              <a:rPr lang="en-GB" sz="2600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600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600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600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600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.(26 pt)</a:t>
            </a:r>
          </a:p>
          <a:p>
            <a:pPr defTabSz="2477027">
              <a:defRPr/>
            </a:pPr>
            <a:endParaRPr lang="en-GB" sz="2600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Erkenntnisse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(z. B.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Lernfortschritte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Reaktionen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Fehler,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Irritationen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‚Aha‑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Momente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‘)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haben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gewonnen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defTabSz="2477027"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lvl="0"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--&gt; Poster-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Beiträge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müssen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kein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fertiges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Endergebnis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zeigen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–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offene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Aspekte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den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Austausch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sind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willkommen</a:t>
            </a:r>
            <a:endParaRPr lang="en-GB" sz="2600" i="1" kern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11">
            <a:extLst>
              <a:ext uri="{FF2B5EF4-FFF2-40B4-BE49-F238E27FC236}">
                <a16:creationId xmlns:a16="http://schemas.microsoft.com/office/drawing/2014/main" id="{D303C29D-4516-C87B-AF91-F50546990A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644780" y="667545"/>
            <a:ext cx="5738845" cy="2551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A green and white square with black text&#10;&#10;AI-generated content may be incorrect.">
            <a:extLst>
              <a:ext uri="{FF2B5EF4-FFF2-40B4-BE49-F238E27FC236}">
                <a16:creationId xmlns:a16="http://schemas.microsoft.com/office/drawing/2014/main" id="{8D861402-9F3F-1273-035C-47D95EA3C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14" y="454633"/>
            <a:ext cx="4379416" cy="1642281"/>
          </a:xfrm>
          <a:prstGeom prst="rect">
            <a:avLst/>
          </a:prstGeom>
        </p:spPr>
      </p:pic>
      <p:sp>
        <p:nvSpPr>
          <p:cNvPr id="5" name="Textfeld 6">
            <a:extLst>
              <a:ext uri="{FF2B5EF4-FFF2-40B4-BE49-F238E27FC236}">
                <a16:creationId xmlns:a16="http://schemas.microsoft.com/office/drawing/2014/main" id="{1AA25640-8EF4-55E6-5A2B-5F518CB02761}"/>
              </a:ext>
            </a:extLst>
          </p:cNvPr>
          <p:cNvSpPr txBox="1"/>
          <p:nvPr/>
        </p:nvSpPr>
        <p:spPr>
          <a:xfrm>
            <a:off x="731775" y="930686"/>
            <a:ext cx="12546453" cy="1173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2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Thementag zur Lehre – 18.11.2026</a:t>
            </a:r>
          </a:p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4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&gt;&gt; Austausch, Praxis &amp; Inspiration</a:t>
            </a:r>
          </a:p>
        </p:txBody>
      </p:sp>
      <p:sp>
        <p:nvSpPr>
          <p:cNvPr id="6" name="Textfeld 7">
            <a:extLst>
              <a:ext uri="{FF2B5EF4-FFF2-40B4-BE49-F238E27FC236}">
                <a16:creationId xmlns:a16="http://schemas.microsoft.com/office/drawing/2014/main" id="{23A5C67D-758D-FE1D-11D8-225E5307A595}"/>
              </a:ext>
            </a:extLst>
          </p:cNvPr>
          <p:cNvSpPr txBox="1"/>
          <p:nvPr/>
        </p:nvSpPr>
        <p:spPr>
          <a:xfrm>
            <a:off x="818593" y="4180867"/>
            <a:ext cx="20017494" cy="2564158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0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Titel (80 </a:t>
            </a:r>
            <a:r>
              <a:rPr lang="de-DE" sz="80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80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), </a:t>
            </a:r>
          </a:p>
          <a:p>
            <a:pPr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6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oder Titel (62 </a:t>
            </a:r>
            <a:r>
              <a:rPr lang="de-DE" sz="6200" b="1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62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 </a:t>
            </a:r>
            <a:r>
              <a:rPr lang="de-DE" sz="5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mit Untertitel (56 </a:t>
            </a:r>
            <a:r>
              <a:rPr lang="de-DE" sz="5600" dirty="0" err="1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pt</a:t>
            </a:r>
            <a:r>
              <a:rPr lang="de-DE" sz="5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itchFamily="34"/>
              </a:rPr>
              <a:t>)</a:t>
            </a:r>
            <a:endParaRPr lang="de-DE" sz="5600" dirty="0">
              <a:solidFill>
                <a:srgbClr val="EFA996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itchFamily="34"/>
            </a:endParaRP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278DB696-D23F-25E1-CD8B-92C86CD3EE75}"/>
              </a:ext>
            </a:extLst>
          </p:cNvPr>
          <p:cNvSpPr txBox="1"/>
          <p:nvPr/>
        </p:nvSpPr>
        <p:spPr>
          <a:xfrm>
            <a:off x="818594" y="7405697"/>
            <a:ext cx="19869431" cy="1034252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600" i="1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Autor:innen</a:t>
            </a:r>
            <a:r>
              <a:rPr lang="de-DE" sz="2600" i="1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(Fachbereich/Institut bzw. Studiengang/Studienfach, weitere Informationen zu Person(en) – 26pt</a:t>
            </a:r>
          </a:p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600" dirty="0">
              <a:solidFill>
                <a:srgbClr val="003366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AE402A8-F6FE-7661-8EB0-55631B01B1D7}"/>
              </a:ext>
            </a:extLst>
          </p:cNvPr>
          <p:cNvSpPr txBox="1"/>
          <p:nvPr/>
        </p:nvSpPr>
        <p:spPr>
          <a:xfrm>
            <a:off x="922275" y="29344527"/>
            <a:ext cx="4710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REFERENCES (min 14 </a:t>
            </a:r>
            <a:r>
              <a:rPr lang="de-DE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pt</a:t>
            </a:r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807BF0-7BCA-9D2B-197E-30E3B4FE1C17}"/>
              </a:ext>
            </a:extLst>
          </p:cNvPr>
          <p:cNvSpPr txBox="1"/>
          <p:nvPr/>
        </p:nvSpPr>
        <p:spPr>
          <a:xfrm>
            <a:off x="731775" y="8289222"/>
            <a:ext cx="172189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507047">
              <a:defRPr/>
            </a:pPr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Challenge | Ziele </a:t>
            </a:r>
            <a:r>
              <a:rPr lang="de-DE" sz="4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| Konzept | Methode | Umsetzung</a:t>
            </a:r>
            <a:endParaRPr lang="en-GB" sz="4800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35070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52E9891-42C0-D77E-6881-0A28A81B8C55}"/>
              </a:ext>
            </a:extLst>
          </p:cNvPr>
          <p:cNvSpPr/>
          <p:nvPr/>
        </p:nvSpPr>
        <p:spPr>
          <a:xfrm>
            <a:off x="17950752" y="26976275"/>
            <a:ext cx="2385567" cy="23083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QR code</a:t>
            </a:r>
          </a:p>
          <a:p>
            <a:pPr algn="ctr"/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</a:t>
            </a:r>
            <a:r>
              <a:rPr lang="en-GB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ggf</a:t>
            </a:r>
            <a:r>
              <a:rPr lang="en-GB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49" name="Titelplatzhalter 1">
            <a:extLst>
              <a:ext uri="{FF2B5EF4-FFF2-40B4-BE49-F238E27FC236}">
                <a16:creationId xmlns:a16="http://schemas.microsoft.com/office/drawing/2014/main" id="{9E5AEB43-66CA-3522-59C9-777F05B175EF}"/>
              </a:ext>
            </a:extLst>
          </p:cNvPr>
          <p:cNvSpPr txBox="1"/>
          <p:nvPr/>
        </p:nvSpPr>
        <p:spPr bwMode="auto">
          <a:xfrm>
            <a:off x="1178006" y="24434800"/>
            <a:ext cx="19283343" cy="16566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endParaRPr sz="4800" i="1" kern="0" spc="105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6B9965-FA9C-D80B-B44A-43D11CAD4D78}"/>
              </a:ext>
            </a:extLst>
          </p:cNvPr>
          <p:cNvSpPr txBox="1"/>
          <p:nvPr/>
        </p:nvSpPr>
        <p:spPr>
          <a:xfrm>
            <a:off x="731775" y="24656245"/>
            <a:ext cx="185185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603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Transfer | Übertragbarkeit | Handlungsempfehlungen</a:t>
            </a:r>
          </a:p>
          <a:p>
            <a:pPr defTabSz="1603752">
              <a:defRPr/>
            </a:pP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Fazit | Ausblick</a:t>
            </a: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52" name="Titelplatzhalter 1">
            <a:extLst>
              <a:ext uri="{FF2B5EF4-FFF2-40B4-BE49-F238E27FC236}">
                <a16:creationId xmlns:a16="http://schemas.microsoft.com/office/drawing/2014/main" id="{A0F05A45-A8E6-C482-2EB5-D0278731D7A6}"/>
              </a:ext>
            </a:extLst>
          </p:cNvPr>
          <p:cNvSpPr txBox="1"/>
          <p:nvPr/>
        </p:nvSpPr>
        <p:spPr bwMode="auto">
          <a:xfrm>
            <a:off x="731775" y="15930040"/>
            <a:ext cx="12250031" cy="8309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Ergebnisse | Wirkung | </a:t>
            </a:r>
            <a:r>
              <a:rPr lang="de-DE" sz="4800" kern="0" spc="105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Lessons</a:t>
            </a: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de-DE" sz="4800" kern="0" spc="105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Learned</a:t>
            </a:r>
            <a:endParaRPr sz="4800" kern="0" spc="105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877BC94-BE22-DFEC-4FC1-EE3D2EBB5B40}"/>
              </a:ext>
            </a:extLst>
          </p:cNvPr>
          <p:cNvSpPr txBox="1"/>
          <p:nvPr/>
        </p:nvSpPr>
        <p:spPr bwMode="auto">
          <a:xfrm>
            <a:off x="1000958" y="26410333"/>
            <a:ext cx="18947400" cy="2308324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(26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Situationen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waren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besonders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herausfordernd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und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darauf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reagiert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würden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beim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nächsten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Mal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anders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machen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könnten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andere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Ansatz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mitnehmen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Lehr-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-Praxis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nutzen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GB" sz="2600" i="1" kern="0" dirty="0" err="1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id="{E77450BE-522C-5CE9-14D3-A65E1C8F40DE}"/>
              </a:ext>
            </a:extLst>
          </p:cNvPr>
          <p:cNvSpPr txBox="1"/>
          <p:nvPr/>
        </p:nvSpPr>
        <p:spPr bwMode="auto">
          <a:xfrm>
            <a:off x="1028197" y="9689557"/>
            <a:ext cx="19308122" cy="5560228"/>
          </a:xfrm>
          <a:prstGeom prst="rect">
            <a:avLst/>
          </a:prstGeom>
          <a:noFill/>
        </p:spPr>
        <p:txBody>
          <a:bodyPr vert="horz" wrap="square" lIns="0" tIns="0" rIns="0" bIns="0" numCol="3" spcCol="540000" rtlCol="0">
            <a:no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.(26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Worum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geht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es in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Lehrveranstaltung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Ihrem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Lehrkonzept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Herausforderung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Beobachtung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Lehr-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Kontext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hat Sie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motiviert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Lernziele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standen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Fokus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Kompetenzen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sollten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entwickeln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(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fachlich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methodisch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sozial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)?     </a:t>
            </a:r>
          </a:p>
          <a:p>
            <a:pPr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/Settings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erprobt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 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Materialien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, Tools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kleinen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„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Interventionen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“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eingesetzt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wurden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Studierende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zur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aktiven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Teilnahme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bzw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Partizipation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motiviert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lvl="0"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lvl="0"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lvl="0" defTabSz="2477027">
              <a:spcBef>
                <a:spcPts val="600"/>
              </a:spcBef>
              <a:defRPr/>
            </a:pP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lvl="0" defTabSz="2477027">
              <a:spcBef>
                <a:spcPts val="600"/>
              </a:spcBef>
              <a:defRPr/>
            </a:pP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--&gt; Poster-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Beiträge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müssen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kein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fertiges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Endergebnis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zeigen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–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offene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Aspekte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den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Austausch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sind</a:t>
            </a:r>
            <a:r>
              <a:rPr lang="en-GB" sz="26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6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willkommen</a:t>
            </a:r>
            <a:endParaRPr lang="en-GB" sz="26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defTabSz="2477027">
              <a:defRPr/>
            </a:pPr>
            <a:endParaRPr lang="en-GB" sz="2600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 15">
            <a:extLst>
              <a:ext uri="{FF2B5EF4-FFF2-40B4-BE49-F238E27FC236}">
                <a16:creationId xmlns:a16="http://schemas.microsoft.com/office/drawing/2014/main" id="{2AFA157A-5D88-958D-7788-4200B8D3E3BF}"/>
              </a:ext>
            </a:extLst>
          </p:cNvPr>
          <p:cNvSpPr/>
          <p:nvPr/>
        </p:nvSpPr>
        <p:spPr bwMode="auto">
          <a:xfrm>
            <a:off x="1137845" y="20615078"/>
            <a:ext cx="5999500" cy="3112050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24770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2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Grafik/Bild/Tabelle … </a:t>
            </a:r>
            <a:endParaRPr kumimoji="0" sz="487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23" name="Textfeld 20">
            <a:extLst>
              <a:ext uri="{FF2B5EF4-FFF2-40B4-BE49-F238E27FC236}">
                <a16:creationId xmlns:a16="http://schemas.microsoft.com/office/drawing/2014/main" id="{08091193-3D2B-B3AB-474E-E1D2092BB9AF}"/>
              </a:ext>
            </a:extLst>
          </p:cNvPr>
          <p:cNvSpPr txBox="1"/>
          <p:nvPr/>
        </p:nvSpPr>
        <p:spPr bwMode="auto">
          <a:xfrm>
            <a:off x="1286569" y="23869226"/>
            <a:ext cx="9188089" cy="304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2477027">
              <a:defRPr/>
            </a:pPr>
            <a:r>
              <a:rPr lang="de-DE" sz="1978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Beschreibung Grafik, Bild, Tabelle, Quelle etc.</a:t>
            </a:r>
            <a:endParaRPr sz="4873" kern="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26" name="Rechteck 2">
            <a:extLst>
              <a:ext uri="{FF2B5EF4-FFF2-40B4-BE49-F238E27FC236}">
                <a16:creationId xmlns:a16="http://schemas.microsoft.com/office/drawing/2014/main" id="{E5140B6D-5D1C-496C-956C-8A975B7C231B}"/>
              </a:ext>
            </a:extLst>
          </p:cNvPr>
          <p:cNvSpPr/>
          <p:nvPr/>
        </p:nvSpPr>
        <p:spPr bwMode="auto">
          <a:xfrm>
            <a:off x="7731932" y="20641793"/>
            <a:ext cx="5999500" cy="3042138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24770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2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Grafik/Bild/Tabelle … </a:t>
            </a:r>
            <a:endParaRPr kumimoji="0" sz="487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8" name="Rechteck 1">
            <a:extLst>
              <a:ext uri="{FF2B5EF4-FFF2-40B4-BE49-F238E27FC236}">
                <a16:creationId xmlns:a16="http://schemas.microsoft.com/office/drawing/2014/main" id="{83910AB3-DBBE-CC33-7DAA-F4A6CE6812ED}"/>
              </a:ext>
            </a:extLst>
          </p:cNvPr>
          <p:cNvSpPr/>
          <p:nvPr/>
        </p:nvSpPr>
        <p:spPr bwMode="auto">
          <a:xfrm>
            <a:off x="14392977" y="15815727"/>
            <a:ext cx="6185971" cy="7869663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24770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85" b="1" i="0" u="none" strike="noStrike" kern="0" cap="none" spc="0" normalizeH="0" baseline="0" noProof="0" dirty="0">
                <a:ln>
                  <a:noFill/>
                </a:ln>
                <a:solidFill>
                  <a:srgbClr val="CCFF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!Achtung Hinweis!</a:t>
            </a:r>
            <a:endParaRPr kumimoji="0" sz="4873" b="0" i="0" u="none" strike="noStrike" kern="0" cap="none" spc="0" normalizeH="0" baseline="0" noProof="0" dirty="0">
              <a:ln>
                <a:noFill/>
              </a:ln>
              <a:solidFill>
                <a:srgbClr val="CCFF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 marL="0" marR="0" lvl="0" indent="0" algn="ctr" defTabSz="24770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814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Die Vorlage versteht sich als unterstützende Arbeitsgrundlage. Inhalte, Layout-Elemente und Platzierungen können flexibel an die Anforderungen des jeweiligen Projekts angepasst werden.</a:t>
            </a:r>
            <a:endParaRPr kumimoji="0" lang="de-DE" sz="3814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10" name="Textfeld 12">
            <a:extLst>
              <a:ext uri="{FF2B5EF4-FFF2-40B4-BE49-F238E27FC236}">
                <a16:creationId xmlns:a16="http://schemas.microsoft.com/office/drawing/2014/main" id="{F043C6F9-CA1F-E33E-4752-DFEB1F482D25}"/>
              </a:ext>
            </a:extLst>
          </p:cNvPr>
          <p:cNvSpPr txBox="1"/>
          <p:nvPr/>
        </p:nvSpPr>
        <p:spPr>
          <a:xfrm>
            <a:off x="4293704" y="2191380"/>
            <a:ext cx="10754139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477027">
              <a:spcBef>
                <a:spcPts val="600"/>
              </a:spcBef>
              <a:defRPr/>
            </a:pPr>
            <a:r>
              <a:rPr lang="en-GB" sz="2800" b="1" i="1" kern="0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!Achtung Hinweis!</a:t>
            </a:r>
          </a:p>
          <a:p>
            <a:pPr algn="ctr" defTabSz="2477027">
              <a:spcBef>
                <a:spcPts val="600"/>
              </a:spcBef>
              <a:defRPr/>
            </a:pP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Layout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lediglich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der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Orientierung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Strukturierung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Wählen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aus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passen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Sie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ganz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nach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Bedarf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an.  </a:t>
            </a:r>
          </a:p>
        </p:txBody>
      </p:sp>
    </p:spTree>
    <p:extLst>
      <p:ext uri="{BB962C8B-B14F-4D97-AF65-F5344CB8AC3E}">
        <p14:creationId xmlns:p14="http://schemas.microsoft.com/office/powerpoint/2010/main" val="902156883"/>
      </p:ext>
    </p:extLst>
  </p:cSld>
  <p:clrMapOvr>
    <a:masterClrMapping/>
  </p:clrMapOvr>
</p:sld>
</file>

<file path=ppt/theme/theme1.xml><?xml version="1.0" encoding="utf-8"?>
<a:theme xmlns:a="http://schemas.openxmlformats.org/drawingml/2006/main" name="FU Berli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st_2025">
  <a:themeElements>
    <a:clrScheme name="TURN26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51D169"/>
      </a:accent1>
      <a:accent2>
        <a:srgbClr val="40A25C"/>
      </a:accent2>
      <a:accent3>
        <a:srgbClr val="E9F5F7"/>
      </a:accent3>
      <a:accent4>
        <a:srgbClr val="A5A5A5"/>
      </a:accent4>
      <a:accent5>
        <a:srgbClr val="D8D8D8"/>
      </a:accent5>
      <a:accent6>
        <a:srgbClr val="F2F2F2"/>
      </a:accent6>
      <a:hlink>
        <a:srgbClr val="40A25C"/>
      </a:hlink>
      <a:folHlink>
        <a:srgbClr val="51D169"/>
      </a:folHlink>
    </a:clrScheme>
    <a:fontScheme name="TURN26-Font League Spartan">
      <a:majorFont>
        <a:latin typeface="League Spartan Medium"/>
        <a:ea typeface="Arial"/>
        <a:cs typeface="Arial"/>
      </a:majorFont>
      <a:minorFont>
        <a:latin typeface="League Spartan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ln>
          <a:noFill/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1072</Words>
  <Application>Microsoft Office PowerPoint</Application>
  <PresentationFormat>Benutzerdefiniert</PresentationFormat>
  <Paragraphs>121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League Spartan</vt:lpstr>
      <vt:lpstr>Open Sans</vt:lpstr>
      <vt:lpstr>Source Sans Pro</vt:lpstr>
      <vt:lpstr>FU Berlin</vt:lpstr>
      <vt:lpstr>1_Test_2025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Daniela Fahrig</dc:creator>
  <cp:lastModifiedBy>Neumann, Laura</cp:lastModifiedBy>
  <cp:revision>468</cp:revision>
  <dcterms:created xsi:type="dcterms:W3CDTF">2024-01-25T14:52:06Z</dcterms:created>
  <dcterms:modified xsi:type="dcterms:W3CDTF">2026-09-09T10:12:43Z</dcterms:modified>
</cp:coreProperties>
</file>